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48"/>
  </p:notesMasterIdLst>
  <p:handoutMasterIdLst>
    <p:handoutMasterId r:id="rId49"/>
  </p:handoutMasterIdLst>
  <p:sldIdLst>
    <p:sldId id="300" r:id="rId3"/>
    <p:sldId id="321" r:id="rId4"/>
    <p:sldId id="320" r:id="rId5"/>
    <p:sldId id="331" r:id="rId6"/>
    <p:sldId id="346" r:id="rId7"/>
    <p:sldId id="347" r:id="rId8"/>
    <p:sldId id="350" r:id="rId9"/>
    <p:sldId id="351" r:id="rId10"/>
    <p:sldId id="353" r:id="rId11"/>
    <p:sldId id="354" r:id="rId12"/>
    <p:sldId id="337" r:id="rId13"/>
    <p:sldId id="338" r:id="rId14"/>
    <p:sldId id="339" r:id="rId15"/>
    <p:sldId id="340" r:id="rId16"/>
    <p:sldId id="352" r:id="rId17"/>
    <p:sldId id="361" r:id="rId18"/>
    <p:sldId id="360" r:id="rId19"/>
    <p:sldId id="362" r:id="rId20"/>
    <p:sldId id="289" r:id="rId21"/>
    <p:sldId id="314" r:id="rId22"/>
    <p:sldId id="315" r:id="rId23"/>
    <p:sldId id="301" r:id="rId24"/>
    <p:sldId id="306" r:id="rId25"/>
    <p:sldId id="366" r:id="rId26"/>
    <p:sldId id="324" r:id="rId27"/>
    <p:sldId id="359" r:id="rId28"/>
    <p:sldId id="356" r:id="rId29"/>
    <p:sldId id="291" r:id="rId30"/>
    <p:sldId id="309" r:id="rId31"/>
    <p:sldId id="357" r:id="rId32"/>
    <p:sldId id="303" r:id="rId33"/>
    <p:sldId id="307" r:id="rId34"/>
    <p:sldId id="304" r:id="rId35"/>
    <p:sldId id="328" r:id="rId36"/>
    <p:sldId id="302" r:id="rId37"/>
    <p:sldId id="327" r:id="rId38"/>
    <p:sldId id="363" r:id="rId39"/>
    <p:sldId id="329" r:id="rId40"/>
    <p:sldId id="364" r:id="rId41"/>
    <p:sldId id="311" r:id="rId42"/>
    <p:sldId id="358" r:id="rId43"/>
    <p:sldId id="322" r:id="rId44"/>
    <p:sldId id="318" r:id="rId45"/>
    <p:sldId id="365" r:id="rId46"/>
    <p:sldId id="308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6816" userDrawn="1">
          <p15:clr>
            <a:srgbClr val="A4A3A4"/>
          </p15:clr>
        </p15:guide>
        <p15:guide id="3" pos="816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5" autoAdjust="0"/>
    <p:restoredTop sz="79619" autoAdjust="0"/>
  </p:normalViewPr>
  <p:slideViewPr>
    <p:cSldViewPr>
      <p:cViewPr varScale="1">
        <p:scale>
          <a:sx n="57" d="100"/>
          <a:sy n="57" d="100"/>
        </p:scale>
        <p:origin x="418" y="48"/>
      </p:cViewPr>
      <p:guideLst>
        <p:guide pos="3840"/>
        <p:guide pos="6816"/>
        <p:guide pos="816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140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sk-SK" smtClean="0"/>
              <a:pPr/>
              <a:t>17. 11. 2021</a:t>
            </a:fld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sk-SK" smtClean="0"/>
              <a:pPr/>
              <a:t>17. 11. 2021</a:t>
            </a:fld>
            <a:endParaRPr lang="sk-SK" dirty="0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 dirty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dirty="0" smtClean="0"/>
              <a:t>Upravte štýl predlohy textu.</a:t>
            </a:r>
          </a:p>
          <a:p>
            <a:pPr lvl="1"/>
            <a:r>
              <a:rPr lang="sk-SK" dirty="0" smtClean="0"/>
              <a:t>Druhá úroveň</a:t>
            </a:r>
          </a:p>
          <a:p>
            <a:pPr lvl="2"/>
            <a:r>
              <a:rPr lang="sk-SK" dirty="0" smtClean="0"/>
              <a:t>Tretia úroveň</a:t>
            </a:r>
          </a:p>
          <a:p>
            <a:pPr lvl="3"/>
            <a:r>
              <a:rPr lang="sk-SK" dirty="0" smtClean="0"/>
              <a:t>Štvrtá úroveň</a:t>
            </a:r>
          </a:p>
          <a:p>
            <a:pPr lvl="4"/>
            <a:r>
              <a:rPr lang="sk-SK" dirty="0" smtClean="0"/>
              <a:t>Piata úroveň</a:t>
            </a:r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Zástupný symbol obrazu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k-SK" dirty="0" smtClean="0"/>
          </a:p>
        </p:txBody>
      </p:sp>
      <p:sp>
        <p:nvSpPr>
          <p:cNvPr id="15363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4E92C3-1ED3-41AB-B5F9-62671D2DED1E}" type="slidenum">
              <a:rPr lang="sk-SK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28481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34189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11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91488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Zástupný symbol obrazu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k-SK" dirty="0" smtClean="0"/>
          </a:p>
        </p:txBody>
      </p:sp>
      <p:sp>
        <p:nvSpPr>
          <p:cNvPr id="55299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54263D3-3E53-4545-917E-43405AC6A890}" type="slidenum">
              <a:rPr lang="sk-SK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38534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13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34242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14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14128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15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1807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r>
              <a:rPr lang="en-US" sz="1200" b="0" i="0">
                <a:solidFill>
                  <a:srgbClr val="363D3D"/>
                </a:solidFill>
                <a:latin typeface="Corbel"/>
                <a:ea typeface="+mn-ea"/>
                <a:cs typeface="+mn-cs"/>
              </a:rPr>
              <a:t>Možno bude potrebných viac snímok</a:t>
            </a: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FB667E1-E601-4AAF-B95C-B25720D70A60}" type="slidenum">
              <a:rPr lang="en-US" sz="1200" b="0" i="0">
                <a:latin typeface="Corbel"/>
                <a:ea typeface="+mn-ea"/>
                <a:cs typeface="+mn-cs"/>
              </a:rPr>
              <a:pPr algn="r" defTabSz="914400">
                <a:buNone/>
              </a:pPr>
              <a:t>19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826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Obdĺžnik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 smtClean="0"/>
              <a:t>Upravte štýl predlohy podnadpisov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ívny 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sk-SK" smtClean="0"/>
              <a:pPr/>
              <a:t>17. 11. 2021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k-SK" smtClean="0"/>
              <a:pPr/>
              <a:t>17. 11. 2021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k-SK" smtClean="0"/>
              <a:pPr/>
              <a:t>17. 11. 2021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k-SK" smtClean="0"/>
              <a:pPr/>
              <a:t>17. 11. 2021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k-SK" smtClean="0"/>
              <a:pPr/>
              <a:t>17. 11. 2021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k-SK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Obdĺžnik 7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/>
            </a:lvl1pPr>
          </a:lstStyle>
          <a:p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k-SK" smtClean="0"/>
              <a:pPr/>
              <a:t>17. 11. 2021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alternatívnej sekci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sk-SK" smtClean="0"/>
              <a:pPr/>
              <a:t>17. 11. 2021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rPr lang="sk-SK" smtClean="0"/>
              <a:pPr/>
              <a:t>17. 11. 2021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1120" y="466344"/>
            <a:ext cx="9509760" cy="123444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k-SK" smtClean="0"/>
              <a:pPr/>
              <a:t>17. 11. 2021</a:t>
            </a:fld>
            <a:endParaRPr lang="sk-SK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k-SK" smtClean="0"/>
              <a:pPr/>
              <a:t>17. 11. 2021</a:t>
            </a:fld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sk-SK" smtClean="0"/>
              <a:pPr/>
              <a:t>17. 11. 2021</a:t>
            </a:fld>
            <a:endParaRPr lang="sk-SK" dirty="0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sk-SK" smtClean="0"/>
              <a:pPr/>
              <a:t>17. 11. 2021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k-SK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Obdĺžnik 7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 dirty="0" smtClean="0"/>
              <a:t>Upravte štýly predlohy textu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 smtClean="0"/>
              <a:t>Upravte štýl predlohy textu.</a:t>
            </a:r>
          </a:p>
          <a:p>
            <a:pPr lvl="1"/>
            <a:r>
              <a:rPr lang="sk-SK" dirty="0" smtClean="0"/>
              <a:t>Druhá úroveň</a:t>
            </a:r>
          </a:p>
          <a:p>
            <a:pPr lvl="2"/>
            <a:r>
              <a:rPr lang="sk-SK" dirty="0" smtClean="0"/>
              <a:t>Tretia úroveň</a:t>
            </a:r>
          </a:p>
          <a:p>
            <a:pPr lvl="3"/>
            <a:r>
              <a:rPr lang="sk-SK" dirty="0" smtClean="0"/>
              <a:t>Štvrtá úroveň</a:t>
            </a:r>
          </a:p>
          <a:p>
            <a:pPr lvl="4"/>
            <a:r>
              <a:rPr lang="sk-SK" dirty="0" smtClean="0"/>
              <a:t>Piata úroveň</a:t>
            </a:r>
          </a:p>
          <a:p>
            <a:pPr lvl="5"/>
            <a:r>
              <a:rPr lang="sk-SK" dirty="0" smtClean="0"/>
              <a:t>šieste</a:t>
            </a:r>
          </a:p>
          <a:p>
            <a:pPr lvl="6"/>
            <a:r>
              <a:rPr lang="sk-SK" dirty="0" smtClean="0"/>
              <a:t>siedme</a:t>
            </a:r>
          </a:p>
          <a:p>
            <a:pPr lvl="7"/>
            <a:r>
              <a:rPr lang="sk-SK" dirty="0" smtClean="0"/>
              <a:t>ôsme</a:t>
            </a:r>
          </a:p>
          <a:p>
            <a:pPr lvl="8"/>
            <a:r>
              <a:rPr lang="sk-SK" dirty="0" smtClean="0"/>
              <a:t>deviate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E583DDF-CA54-461A-A486-592D2374C532}" type="datetimeFigureOut">
              <a:rPr lang="sk-SK" smtClean="0"/>
              <a:pPr/>
              <a:t>17. 11. 2021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bg2"/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CA8D9AD5-F248-4919-864A-CFD76CC027D6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63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spsvza.sk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sk-SK" sz="11100" b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  <a:t>Manažment regionálneho CR </a:t>
            </a:r>
            <a:endParaRPr lang="sk-SK" sz="11100" b="1" dirty="0">
              <a:solidFill>
                <a:srgbClr val="6633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06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729392"/>
          </a:xfrm>
        </p:spPr>
        <p:txBody>
          <a:bodyPr>
            <a:normAutofit/>
          </a:bodyPr>
          <a:lstStyle/>
          <a:p>
            <a:r>
              <a:rPr lang="sk-SK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Vybavenie učební</a:t>
            </a:r>
            <a:endParaRPr lang="sk-SK" sz="4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endParaRPr lang="sk-SK" dirty="0" smtClean="0"/>
          </a:p>
          <a:p>
            <a:pPr marL="45720" indent="0">
              <a:buNone/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Audiovizuálnou technikou</a:t>
            </a:r>
          </a:p>
          <a:p>
            <a:pPr marL="45720" indent="0">
              <a:buNone/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Učebnými pomôckami</a:t>
            </a:r>
          </a:p>
          <a:p>
            <a:pPr marL="45720" indent="0">
              <a:buNone/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Modernou výpočtovou technikou s internetom</a:t>
            </a:r>
          </a:p>
          <a:p>
            <a:pPr marL="45720" indent="0">
              <a:buNone/>
            </a:pPr>
            <a:endParaRPr lang="sk-SK" dirty="0" smtClean="0"/>
          </a:p>
          <a:p>
            <a:pPr marL="45720" indent="0">
              <a:buNone/>
            </a:pPr>
            <a:endParaRPr lang="sk-SK" dirty="0" smtClean="0"/>
          </a:p>
          <a:p>
            <a:pPr marL="4572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6726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3432" y="274638"/>
            <a:ext cx="10369152" cy="1354162"/>
          </a:xfrm>
        </p:spPr>
        <p:txBody>
          <a:bodyPr>
            <a:noAutofit/>
          </a:bodyPr>
          <a:lstStyle/>
          <a:p>
            <a:r>
              <a:rPr lang="cs-CZ" sz="4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cs typeface="Arial Narrow CE" panose="020B0506020202030204" pitchFamily="34" charset="-18"/>
              </a:rPr>
              <a:t>ODBORNÁ UČEBŇA EKONOMIKY, ÚČTOVNÍCTVA, APLIKOVANEJ INFORMATIKY</a:t>
            </a:r>
            <a:endParaRPr lang="sk-SK" sz="4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  <a:cs typeface="Arial Narrow CE" panose="020B0506020202030204" pitchFamily="34" charset="-1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512" y="1628800"/>
            <a:ext cx="8712968" cy="496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94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91307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k-SK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  UČEBŇA </a:t>
            </a:r>
            <a:r>
              <a:rPr lang="sk-SK" sz="4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JAZYKOV</a:t>
            </a:r>
          </a:p>
        </p:txBody>
      </p:sp>
      <p:sp>
        <p:nvSpPr>
          <p:cNvPr id="54273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1817" y="1556792"/>
            <a:ext cx="8468365" cy="464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558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34880" y="341784"/>
            <a:ext cx="9489712" cy="1143000"/>
          </a:xfrm>
        </p:spPr>
        <p:txBody>
          <a:bodyPr>
            <a:noAutofit/>
          </a:bodyPr>
          <a:lstStyle/>
          <a:p>
            <a:r>
              <a:rPr lang="sk-SK" sz="4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cs typeface="Arial Narrow CE" panose="020B0506020202030204" pitchFamily="34" charset="-18"/>
              </a:rPr>
              <a:t>ODBORNÁ UČEBŇA ADMINISTRATÍVY </a:t>
            </a:r>
            <a:br>
              <a:rPr lang="sk-SK" sz="4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cs typeface="Arial Narrow CE" panose="020B0506020202030204" pitchFamily="34" charset="-18"/>
              </a:rPr>
            </a:br>
            <a:r>
              <a:rPr lang="sk-SK" sz="4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cs typeface="Arial Narrow CE" panose="020B0506020202030204" pitchFamily="34" charset="-18"/>
              </a:rPr>
              <a:t>A KOREŠPONDENCIE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3592" y="1482660"/>
            <a:ext cx="7792854" cy="497977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84897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cs typeface="Arial Narrow CE" panose="020B0506020202030204" pitchFamily="34" charset="-18"/>
              </a:rPr>
              <a:t>ODBORNÁ </a:t>
            </a:r>
            <a:r>
              <a:rPr lang="cs-CZ" sz="4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cs typeface="Arial Narrow CE" panose="020B0506020202030204" pitchFamily="34" charset="-18"/>
              </a:rPr>
              <a:t>UČEBŇA ODBORNEJ PRAXE </a:t>
            </a:r>
            <a:r>
              <a:rPr lang="cs-CZ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cs typeface="Arial Narrow CE" panose="020B0506020202030204" pitchFamily="34" charset="-18"/>
              </a:rPr>
              <a:t>  A</a:t>
            </a:r>
            <a:r>
              <a:rPr lang="cs-CZ" sz="4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cs typeface="Arial Narrow CE" panose="020B0506020202030204" pitchFamily="34" charset="-18"/>
              </a:rPr>
              <a:t> VIDIECKEJ TURISTIKY </a:t>
            </a:r>
            <a:endParaRPr lang="sk-SK" sz="4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  <a:cs typeface="Arial Narrow CE" panose="020B0506020202030204" pitchFamily="34" charset="-18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584" y="1680411"/>
            <a:ext cx="7128792" cy="457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40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873408"/>
          </a:xfrm>
        </p:spPr>
        <p:txBody>
          <a:bodyPr>
            <a:normAutofit/>
          </a:bodyPr>
          <a:lstStyle/>
          <a:p>
            <a:r>
              <a:rPr lang="sk-SK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      Podmienky prijatia na našu školu</a:t>
            </a:r>
            <a:endParaRPr lang="sk-SK" sz="4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981200" y="1340768"/>
            <a:ext cx="8435280" cy="5184576"/>
          </a:xfrm>
        </p:spPr>
        <p:txBody>
          <a:bodyPr>
            <a:normAutofit/>
          </a:bodyPr>
          <a:lstStyle/>
          <a:p>
            <a:pPr lvl="1"/>
            <a:endParaRPr lang="sk-SK" sz="1100" dirty="0">
              <a:solidFill>
                <a:schemeClr val="accent6">
                  <a:lumMod val="50000"/>
                </a:schemeClr>
              </a:solidFill>
            </a:endParaRPr>
          </a:p>
          <a:p>
            <a:pPr marL="0" lvl="1" indent="0">
              <a:buNone/>
            </a:pPr>
            <a:endParaRPr lang="sk-SK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lvl="1" indent="0">
              <a:buNone/>
            </a:pPr>
            <a:r>
              <a:rPr lang="sk-SK" sz="3200" dirty="0" smtClean="0">
                <a:solidFill>
                  <a:schemeClr val="accent6">
                    <a:lumMod val="50000"/>
                  </a:schemeClr>
                </a:solidFill>
              </a:rPr>
              <a:t>Všetci </a:t>
            </a:r>
            <a:r>
              <a:rPr lang="sk-SK" sz="3200" dirty="0">
                <a:solidFill>
                  <a:schemeClr val="accent6">
                    <a:lumMod val="50000"/>
                  </a:schemeClr>
                </a:solidFill>
              </a:rPr>
              <a:t>žiaci sú povinní robiť prijímacie </a:t>
            </a:r>
            <a:r>
              <a:rPr lang="sk-SK" sz="3200" dirty="0" smtClean="0">
                <a:solidFill>
                  <a:schemeClr val="accent6">
                    <a:lumMod val="50000"/>
                  </a:schemeClr>
                </a:solidFill>
              </a:rPr>
              <a:t>skúšky</a:t>
            </a:r>
            <a:endParaRPr lang="sk-SK" sz="3200" u="sng" dirty="0">
              <a:solidFill>
                <a:schemeClr val="accent6">
                  <a:lumMod val="50000"/>
                </a:schemeClr>
              </a:solidFill>
            </a:endParaRPr>
          </a:p>
          <a:p>
            <a:pPr marL="360000" lvl="1" indent="0">
              <a:spcBef>
                <a:spcPts val="600"/>
              </a:spcBef>
              <a:buNone/>
            </a:pPr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</a:t>
            </a:r>
          </a:p>
          <a:p>
            <a:pPr marL="360000" lvl="1" indent="0">
              <a:spcBef>
                <a:spcPts val="600"/>
              </a:spcBef>
              <a:buNone/>
            </a:pPr>
            <a:r>
              <a:rPr lang="sk-SK" sz="35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sz="3500" b="1" dirty="0" smtClean="0">
                <a:solidFill>
                  <a:schemeClr val="accent6">
                    <a:lumMod val="50000"/>
                  </a:schemeClr>
                </a:solidFill>
              </a:rPr>
              <a:t>              SJL</a:t>
            </a:r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 a</a:t>
            </a:r>
            <a:r>
              <a:rPr lang="sk-SK" sz="3500" b="1" dirty="0">
                <a:solidFill>
                  <a:schemeClr val="accent6">
                    <a:lumMod val="50000"/>
                  </a:schemeClr>
                </a:solidFill>
              </a:rPr>
              <a:t> MATEMATIKA</a:t>
            </a:r>
            <a:endParaRPr lang="sk-SK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3000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bldLvl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873408"/>
          </a:xfrm>
        </p:spPr>
        <p:txBody>
          <a:bodyPr>
            <a:normAutofit/>
          </a:bodyPr>
          <a:lstStyle/>
          <a:p>
            <a:r>
              <a:rPr lang="sk-SK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Ďalšie vzdelávanie</a:t>
            </a:r>
            <a:endParaRPr lang="sk-SK" sz="4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341120" y="1340768"/>
            <a:ext cx="9509760" cy="468881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2400" b="1" dirty="0" smtClean="0">
                <a:solidFill>
                  <a:schemeClr val="accent6">
                    <a:lumMod val="50000"/>
                  </a:schemeClr>
                </a:solidFill>
              </a:rPr>
              <a:t>Štúdium na </a:t>
            </a:r>
            <a:r>
              <a:rPr lang="sk-SK" sz="2400" b="1" dirty="0">
                <a:solidFill>
                  <a:schemeClr val="accent6">
                    <a:lumMod val="50000"/>
                  </a:schemeClr>
                </a:solidFill>
              </a:rPr>
              <a:t>našej škole: </a:t>
            </a:r>
          </a:p>
          <a:p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vyššie odborné štúdium VIDIECKA TURISTIKA </a:t>
            </a:r>
          </a:p>
          <a:p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ukončené absolventskou skúškou a udelením titulu </a:t>
            </a:r>
          </a:p>
          <a:p>
            <a:r>
              <a:rPr lang="sk-SK" sz="2400" b="1" i="1" dirty="0" err="1">
                <a:solidFill>
                  <a:schemeClr val="accent6">
                    <a:lumMod val="50000"/>
                  </a:schemeClr>
                </a:solidFill>
              </a:rPr>
              <a:t>Dis</a:t>
            </a:r>
            <a:r>
              <a:rPr lang="sk-SK" sz="2400" b="1" i="1" dirty="0">
                <a:solidFill>
                  <a:schemeClr val="accent6">
                    <a:lumMod val="50000"/>
                  </a:schemeClr>
                </a:solidFill>
              </a:rPr>
              <a:t>. - </a:t>
            </a:r>
            <a:r>
              <a:rPr lang="sk-SK" sz="2400" i="1" dirty="0">
                <a:solidFill>
                  <a:schemeClr val="accent6">
                    <a:lumMod val="50000"/>
                  </a:schemeClr>
                </a:solidFill>
              </a:rPr>
              <a:t>Diplomovaný špecialista </a:t>
            </a:r>
            <a:endParaRPr lang="sk-SK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45720" indent="0">
              <a:buNone/>
            </a:pPr>
            <a:r>
              <a:rPr lang="sk-SK" sz="2400" b="1" dirty="0" smtClean="0">
                <a:solidFill>
                  <a:schemeClr val="accent6">
                    <a:lumMod val="50000"/>
                  </a:schemeClr>
                </a:solidFill>
              </a:rPr>
              <a:t>Štúdium </a:t>
            </a:r>
            <a:r>
              <a:rPr lang="sk-SK" sz="2400" b="1" dirty="0">
                <a:solidFill>
                  <a:schemeClr val="accent6">
                    <a:lumMod val="50000"/>
                  </a:schemeClr>
                </a:solidFill>
              </a:rPr>
              <a:t>na VŠ: </a:t>
            </a:r>
          </a:p>
          <a:p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cestovný ruch </a:t>
            </a:r>
          </a:p>
          <a:p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zahraničný obchod </a:t>
            </a:r>
          </a:p>
          <a:p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ekonomika </a:t>
            </a:r>
            <a:endParaRPr lang="sk-SK" sz="24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8135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657384"/>
          </a:xfrm>
        </p:spPr>
        <p:txBody>
          <a:bodyPr>
            <a:normAutofit/>
          </a:bodyPr>
          <a:lstStyle/>
          <a:p>
            <a:r>
              <a:rPr lang="sk-SK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Uplatnenie absolventov</a:t>
            </a:r>
            <a:endParaRPr lang="sk-SK" sz="4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341120" y="1124744"/>
            <a:ext cx="9509760" cy="4904835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dirty="0" smtClean="0"/>
              <a:t> </a:t>
            </a:r>
            <a:endParaRPr lang="sk-SK" dirty="0"/>
          </a:p>
          <a:p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manažér strednej úrovne v podnikoch cestovného ruchu </a:t>
            </a:r>
          </a:p>
          <a:p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v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cestovných kanceláriách, agentúrach </a:t>
            </a:r>
          </a:p>
          <a:p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v turistických informačných centrách </a:t>
            </a:r>
          </a:p>
          <a:p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v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organizáciách štátnej správy a </a:t>
            </a: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samosprávy</a:t>
            </a:r>
          </a:p>
          <a:p>
            <a:pPr marL="45720" indent="0">
              <a:buNone/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na úseku cestovného ruchu </a:t>
            </a:r>
          </a:p>
          <a:p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v </a:t>
            </a:r>
            <a:r>
              <a:rPr lang="pl-PL" sz="2400" dirty="0">
                <a:solidFill>
                  <a:schemeClr val="accent6">
                    <a:lumMod val="50000"/>
                  </a:schemeClr>
                </a:solidFill>
              </a:rPr>
              <a:t>dopravných podnikoch a zariadeniach </a:t>
            </a:r>
          </a:p>
          <a:p>
            <a:pPr marL="4572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405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873408"/>
          </a:xfrm>
        </p:spPr>
        <p:txBody>
          <a:bodyPr/>
          <a:lstStyle/>
          <a:p>
            <a:r>
              <a:rPr lang="sk-SK" sz="36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Uplatnenie absolventov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341120" y="2060848"/>
            <a:ext cx="9509760" cy="3968731"/>
          </a:xfrm>
        </p:spPr>
        <p:txBody>
          <a:bodyPr>
            <a:normAutofit/>
          </a:bodyPr>
          <a:lstStyle/>
          <a:p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v kúpeľných, rekreačných a ubytovacích zariadeniach </a:t>
            </a:r>
          </a:p>
          <a:p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 v projektových a poradenských organizáciách cestovného ruchu </a:t>
            </a:r>
          </a:p>
          <a:p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v organizáciách zabezpečujúcich </a:t>
            </a: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verejné služby </a:t>
            </a:r>
          </a:p>
          <a:p>
            <a:pPr marL="45720" indent="0">
              <a:buNone/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regionálny rozvoj </a:t>
            </a:r>
          </a:p>
          <a:p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samostatný podnikateľ v cestovnom ruchu </a:t>
            </a:r>
          </a:p>
          <a:p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 v sprievodcovskej činnosti a iných službách </a:t>
            </a:r>
          </a:p>
          <a:p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389426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/>
          <p:cNvSpPr/>
          <p:nvPr/>
        </p:nvSpPr>
        <p:spPr>
          <a:xfrm rot="60000">
            <a:off x="-2231092" y="3082940"/>
            <a:ext cx="9880568" cy="3046988"/>
          </a:xfrm>
          <a:prstGeom prst="rect">
            <a:avLst/>
          </a:prstGeom>
          <a:noFill/>
          <a:scene3d>
            <a:camera prst="isometricOffAxis2Left"/>
            <a:lightRig rig="harsh" dir="t"/>
          </a:scene3d>
          <a:sp3d extrusionH="88900">
            <a:bevelT w="50800" h="311150"/>
            <a:bevelB w="127000" h="146050"/>
          </a:sp3d>
        </p:spPr>
        <p:txBody>
          <a:bodyPr wrap="square" lIns="91440" tIns="45720" rIns="91440" bIns="45720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k-SK" sz="9600" b="1" dirty="0" smtClean="0">
                <a:ln cap="flat">
                  <a:solidFill>
                    <a:schemeClr val="accent1"/>
                  </a:solidFill>
                  <a:round/>
                </a:ln>
                <a:solidFill>
                  <a:srgbClr val="663300"/>
                </a:solidFill>
              </a:rPr>
              <a:t>Naša škola ponúka</a:t>
            </a:r>
            <a:endParaRPr lang="sk-SK" sz="9600" b="1" dirty="0">
              <a:ln cap="flat">
                <a:solidFill>
                  <a:schemeClr val="accent1"/>
                </a:solidFill>
                <a:round/>
              </a:ln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3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odnadpis 2"/>
          <p:cNvSpPr>
            <a:spLocks noGrp="1"/>
          </p:cNvSpPr>
          <p:nvPr>
            <p:ph type="subTitle" idx="1"/>
          </p:nvPr>
        </p:nvSpPr>
        <p:spPr>
          <a:xfrm>
            <a:off x="2279576" y="1772816"/>
            <a:ext cx="8388424" cy="1200150"/>
          </a:xfrm>
          <a:blipFill>
            <a:blip r:embed="rId3"/>
            <a:tile tx="0" ty="0" sx="100000" sy="100000" flip="none" algn="tl"/>
          </a:blipFill>
          <a:effectLst>
            <a:glow rad="127000">
              <a:schemeClr val="accent6">
                <a:lumMod val="50000"/>
              </a:schemeClr>
            </a:glow>
          </a:effectLst>
        </p:spPr>
        <p:txBody>
          <a:bodyPr>
            <a:normAutofit/>
          </a:bodyPr>
          <a:lstStyle/>
          <a:p>
            <a:pPr algn="r"/>
            <a:r>
              <a:rPr lang="sk-SK" sz="28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  <a:cs typeface="Arial Narrow CE" pitchFamily="34" charset="-18"/>
              </a:rPr>
              <a:t>Predmestská 82         </a:t>
            </a:r>
            <a:endParaRPr lang="sk-SK" sz="2800" b="1" dirty="0">
              <a:solidFill>
                <a:schemeClr val="accent6">
                  <a:lumMod val="50000"/>
                </a:schemeClr>
              </a:solidFill>
              <a:latin typeface="Corbel" panose="020B0503020204020204" pitchFamily="34" charset="0"/>
              <a:cs typeface="Arial Narrow CE" pitchFamily="34" charset="-18"/>
            </a:endParaRPr>
          </a:p>
          <a:p>
            <a:pPr algn="r"/>
            <a:r>
              <a:rPr lang="sk-SK" sz="2800" b="1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  <a:cs typeface="Arial Narrow CE" pitchFamily="34" charset="-18"/>
              </a:rPr>
              <a:t>Žilina   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5881" y="2924944"/>
            <a:ext cx="2991433" cy="2130884"/>
          </a:xfrm>
          <a:prstGeom prst="rect">
            <a:avLst/>
          </a:prstGeom>
          <a:ln>
            <a:noFill/>
          </a:ln>
          <a:effectLst>
            <a:glow rad="127000">
              <a:schemeClr val="accent6">
                <a:lumMod val="5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ĺžnik 3"/>
          <p:cNvSpPr/>
          <p:nvPr/>
        </p:nvSpPr>
        <p:spPr>
          <a:xfrm>
            <a:off x="0" y="88351"/>
            <a:ext cx="12191999" cy="132343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brightRoom" dir="t"/>
          </a:scene3d>
          <a:sp3d>
            <a:bevelT/>
          </a:sp3d>
        </p:spPr>
        <p:txBody>
          <a:bodyPr wrap="square" lIns="91440" tIns="45720" rIns="91440" bIns="45720">
            <a:spAutoFit/>
            <a:sp3d extrusionH="57150" contourW="6350" prstMaterial="plastic">
              <a:bevelT w="20320" h="20320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sk-SK" sz="4000" b="1" cap="all" dirty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anose="03010101010201010101" pitchFamily="66" charset="0"/>
                <a:cs typeface="Arial Narrow CE" pitchFamily="34" charset="-18"/>
              </a:rPr>
              <a:t>SOŠ poľnohospodárstva</a:t>
            </a:r>
          </a:p>
          <a:p>
            <a:pPr algn="ctr"/>
            <a:r>
              <a:rPr lang="sk-SK" sz="4000" b="1" cap="all" dirty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anose="03010101010201010101" pitchFamily="66" charset="0"/>
                <a:cs typeface="Arial Narrow CE" pitchFamily="34" charset="-18"/>
              </a:rPr>
              <a:t> a služieb na vidieku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4328756"/>
            <a:ext cx="3760882" cy="2529245"/>
          </a:xfrm>
          <a:prstGeom prst="rect">
            <a:avLst/>
          </a:prstGeom>
          <a:ln>
            <a:noFill/>
          </a:ln>
          <a:effectLst>
            <a:glow rad="127000">
              <a:schemeClr val="accent6">
                <a:lumMod val="5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0098" y="3717032"/>
            <a:ext cx="3707903" cy="32449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484784"/>
            <a:ext cx="4257544" cy="270709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glow rad="127000">
              <a:schemeClr val="accent6">
                <a:lumMod val="5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51866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3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build="p" animBg="1"/>
      <p:bldP spid="4" grpId="0" animBg="1"/>
    </p:bldLst>
  </p:timing>
  <p:extLst mod="1">
    <p:ext uri="{E180D4A7-C9FB-4DFB-919C-405C955672EB}">
      <p14:showEvtLst xmlns:p14="http://schemas.microsoft.com/office/powerpoint/2010/main">
        <p14:playEvt time="33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55440" y="0"/>
            <a:ext cx="9798211" cy="1233424"/>
          </a:xfrm>
        </p:spPr>
        <p:txBody>
          <a:bodyPr>
            <a:normAutofit/>
          </a:bodyPr>
          <a:lstStyle/>
          <a:p>
            <a:r>
              <a:rPr lang="sk-SK" sz="4000" b="1" dirty="0" smtClean="0">
                <a:solidFill>
                  <a:srgbClr val="663300"/>
                </a:solidFill>
                <a:latin typeface="Monotype Corsiva" panose="03010101010201010101" pitchFamily="66" charset="0"/>
                <a:ea typeface="+mn-ea"/>
                <a:cs typeface="+mn-cs"/>
              </a:rPr>
              <a:t>Kurz sprievodcu cestovného ruchu</a:t>
            </a:r>
            <a:r>
              <a:rPr lang="sk-SK" sz="4000" b="1" u="sng" dirty="0" smtClean="0">
                <a:solidFill>
                  <a:srgbClr val="663300"/>
                </a:solidFill>
                <a:latin typeface="Monotype Corsiva" panose="03010101010201010101" pitchFamily="66" charset="0"/>
                <a:ea typeface="+mn-ea"/>
                <a:cs typeface="+mn-cs"/>
              </a:rPr>
              <a:t> </a:t>
            </a:r>
            <a:endParaRPr lang="sk-SK" sz="4000" b="1" u="sng" dirty="0">
              <a:solidFill>
                <a:srgbClr val="663300"/>
              </a:solidFill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9416" y="1412776"/>
            <a:ext cx="8064896" cy="54006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sk-SK" altLang="sk-SK" sz="2400" dirty="0">
                <a:solidFill>
                  <a:srgbClr val="663300"/>
                </a:solidFill>
              </a:rPr>
              <a:t>Rozsah kurzu</a:t>
            </a:r>
            <a:r>
              <a:rPr lang="sk-SK" altLang="sk-SK" sz="2400" dirty="0" smtClean="0">
                <a:solidFill>
                  <a:srgbClr val="663300"/>
                </a:solidFill>
              </a:rPr>
              <a:t>: </a:t>
            </a:r>
            <a:r>
              <a:rPr lang="sk-SK" altLang="sk-SK" sz="2400" dirty="0">
                <a:solidFill>
                  <a:srgbClr val="663300"/>
                </a:solidFill>
              </a:rPr>
              <a:t>3</a:t>
            </a:r>
            <a:r>
              <a:rPr lang="sk-SK" altLang="sk-SK" sz="2400" dirty="0" smtClean="0">
                <a:solidFill>
                  <a:srgbClr val="663300"/>
                </a:solidFill>
              </a:rPr>
              <a:t>0 </a:t>
            </a:r>
            <a:r>
              <a:rPr lang="sk-SK" altLang="sk-SK" sz="2400" dirty="0">
                <a:solidFill>
                  <a:srgbClr val="663300"/>
                </a:solidFill>
              </a:rPr>
              <a:t>hodín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sk-SK" altLang="sk-SK" sz="2400" dirty="0">
                <a:solidFill>
                  <a:srgbClr val="663300"/>
                </a:solidFill>
              </a:rPr>
              <a:t>Dĺžka kurzu:  </a:t>
            </a:r>
            <a:r>
              <a:rPr lang="sk-SK" altLang="sk-SK" sz="2400" dirty="0" smtClean="0">
                <a:solidFill>
                  <a:srgbClr val="663300"/>
                </a:solidFill>
              </a:rPr>
              <a:t>3 dni</a:t>
            </a:r>
            <a:endParaRPr lang="sk-SK" altLang="sk-SK" sz="2400" dirty="0">
              <a:solidFill>
                <a:srgbClr val="663300"/>
              </a:solidFill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sk-SK" altLang="sk-SK" sz="2400" dirty="0">
                <a:solidFill>
                  <a:srgbClr val="663300"/>
                </a:solidFill>
              </a:rPr>
              <a:t>Akreditácia  započítava  dosiahnuté odborné vzdelanie v odboroch zameraných na </a:t>
            </a:r>
            <a:r>
              <a:rPr lang="sk-SK" altLang="sk-SK" sz="2400" dirty="0" smtClean="0">
                <a:solidFill>
                  <a:srgbClr val="663300"/>
                </a:solidFill>
              </a:rPr>
              <a:t>CR</a:t>
            </a:r>
            <a:endParaRPr lang="sk-SK" altLang="sk-SK" sz="2400" dirty="0">
              <a:solidFill>
                <a:srgbClr val="663300"/>
              </a:solidFill>
            </a:endParaRPr>
          </a:p>
        </p:txBody>
      </p:sp>
      <p:sp>
        <p:nvSpPr>
          <p:cNvPr id="5" name="Zástupný symbol obsahu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00470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4000" b="1" dirty="0">
                <a:solidFill>
                  <a:srgbClr val="663300"/>
                </a:solidFill>
                <a:latin typeface="Monotype Corsiva" panose="03010101010201010101" pitchFamily="66" charset="0"/>
                <a:ea typeface="+mn-ea"/>
                <a:cs typeface="+mn-cs"/>
              </a:rPr>
              <a:t>Využitie </a:t>
            </a:r>
            <a:r>
              <a:rPr lang="sk-SK" sz="4000" b="1" dirty="0" smtClean="0">
                <a:solidFill>
                  <a:srgbClr val="663300"/>
                </a:solidFill>
                <a:latin typeface="Monotype Corsiva" panose="03010101010201010101" pitchFamily="66" charset="0"/>
                <a:ea typeface="+mn-ea"/>
                <a:cs typeface="+mn-cs"/>
              </a:rPr>
              <a:t>osvedčenia sprievodcu </a:t>
            </a:r>
            <a:r>
              <a:rPr lang="sk-SK" sz="4000" b="1" dirty="0">
                <a:solidFill>
                  <a:srgbClr val="663300"/>
                </a:solidFill>
                <a:latin typeface="Monotype Corsiva" panose="03010101010201010101" pitchFamily="66" charset="0"/>
                <a:ea typeface="+mn-ea"/>
                <a:cs typeface="+mn-cs"/>
              </a:rPr>
              <a:t>v praxi</a:t>
            </a:r>
            <a:r>
              <a:rPr lang="sk-SK" sz="4000" b="1" dirty="0"/>
              <a:t/>
            </a:r>
            <a:br>
              <a:rPr lang="sk-SK" sz="4000" b="1" dirty="0"/>
            </a:br>
            <a:endParaRPr lang="sk-SK" sz="4000" b="1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1317214" y="1412776"/>
            <a:ext cx="7659105" cy="419595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sk-SK" sz="2600" dirty="0">
                <a:solidFill>
                  <a:srgbClr val="663300"/>
                </a:solidFill>
              </a:rPr>
              <a:t>Súčasťou je aj certifikát o absolvovaní kurzu prvej pomoci  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600" dirty="0">
                <a:solidFill>
                  <a:srgbClr val="663300"/>
                </a:solidFill>
              </a:rPr>
              <a:t>Kvalifikácia navyše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600" dirty="0">
                <a:solidFill>
                  <a:srgbClr val="663300"/>
                </a:solidFill>
              </a:rPr>
              <a:t>Práca pre cestovné kancelárie ako: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600" dirty="0">
                <a:solidFill>
                  <a:srgbClr val="663300"/>
                </a:solidFill>
              </a:rPr>
              <a:t>sprievodca CR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600" dirty="0">
                <a:solidFill>
                  <a:srgbClr val="663300"/>
                </a:solidFill>
              </a:rPr>
              <a:t>vedúci zájazdu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600" dirty="0">
                <a:solidFill>
                  <a:srgbClr val="663300"/>
                </a:solidFill>
              </a:rPr>
              <a:t>delegát v zaujímavých destináciách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600" dirty="0">
                <a:solidFill>
                  <a:srgbClr val="663300"/>
                </a:solidFill>
              </a:rPr>
              <a:t>Práca pre TIK ako miestny sprievodca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61421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83432" y="620688"/>
            <a:ext cx="8856984" cy="569692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sk-SK" sz="2400" dirty="0" smtClean="0">
                <a:solidFill>
                  <a:srgbClr val="663300"/>
                </a:solidFill>
              </a:rPr>
              <a:t>Možnosť získať certifikát z hotelových </a:t>
            </a:r>
            <a:r>
              <a:rPr lang="sk-SK" sz="2400" dirty="0" err="1" smtClean="0">
                <a:solidFill>
                  <a:srgbClr val="663300"/>
                </a:solidFill>
              </a:rPr>
              <a:t>rezervovacích</a:t>
            </a:r>
            <a:r>
              <a:rPr lang="sk-SK" sz="2400" dirty="0" smtClean="0">
                <a:solidFill>
                  <a:srgbClr val="663300"/>
                </a:solidFill>
              </a:rPr>
              <a:t> systémov (Horec, </a:t>
            </a:r>
            <a:r>
              <a:rPr lang="sk-SK" sz="2400" dirty="0" err="1" smtClean="0">
                <a:solidFill>
                  <a:srgbClr val="663300"/>
                </a:solidFill>
              </a:rPr>
              <a:t>Agnis</a:t>
            </a:r>
            <a:r>
              <a:rPr lang="sk-SK" sz="2400" dirty="0" smtClean="0">
                <a:solidFill>
                  <a:srgbClr val="663300"/>
                </a:solidFill>
              </a:rPr>
              <a:t>)</a:t>
            </a:r>
          </a:p>
          <a:p>
            <a:pPr marL="45720" indent="0">
              <a:buNone/>
            </a:pPr>
            <a:endParaRPr lang="sk-SK" sz="2400" dirty="0" smtClean="0">
              <a:solidFill>
                <a:srgbClr val="663300"/>
              </a:solidFill>
            </a:endParaRPr>
          </a:p>
          <a:p>
            <a:pPr algn="ctr">
              <a:buFont typeface="Wingdings" panose="05000000000000000000" pitchFamily="2" charset="2"/>
              <a:buChar char="v"/>
            </a:pPr>
            <a:r>
              <a:rPr lang="sk-SK" sz="2400" dirty="0" smtClean="0">
                <a:solidFill>
                  <a:srgbClr val="663300"/>
                </a:solidFill>
              </a:rPr>
              <a:t>Spolupráca s neziskovou organizáciou JA Slovensko- predmet                                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sk-SK" sz="2400" dirty="0" smtClean="0">
                <a:solidFill>
                  <a:srgbClr val="663300"/>
                </a:solidFill>
              </a:rPr>
              <a:t>Podnikanie v CR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sk-SK" sz="2400" dirty="0">
                <a:solidFill>
                  <a:srgbClr val="663300"/>
                </a:solidFill>
              </a:rPr>
              <a:t> </a:t>
            </a:r>
            <a:r>
              <a:rPr lang="sk-SK" sz="2400" dirty="0" smtClean="0">
                <a:solidFill>
                  <a:srgbClr val="663300"/>
                </a:solidFill>
              </a:rPr>
              <a:t>Zručnosti pre úspech</a:t>
            </a:r>
          </a:p>
          <a:p>
            <a:pPr marL="45720" indent="0">
              <a:buNone/>
            </a:pPr>
            <a:endParaRPr lang="sk-SK" sz="2800" dirty="0" smtClean="0">
              <a:solidFill>
                <a:srgbClr val="663300"/>
              </a:solidFill>
            </a:endParaRPr>
          </a:p>
          <a:p>
            <a:pPr marL="45720" indent="0">
              <a:buNone/>
            </a:pPr>
            <a:r>
              <a:rPr lang="sk-SK" sz="2800" dirty="0" smtClean="0">
                <a:solidFill>
                  <a:srgbClr val="663300"/>
                </a:solidFill>
              </a:rPr>
              <a:t>  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361" y="3717032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7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31504" y="692696"/>
            <a:ext cx="4968552" cy="729368"/>
          </a:xfrm>
        </p:spPr>
        <p:txBody>
          <a:bodyPr>
            <a:normAutofit/>
          </a:bodyPr>
          <a:lstStyle/>
          <a:p>
            <a:r>
              <a:rPr lang="sk-SK" sz="4000" b="1" dirty="0" smtClean="0">
                <a:solidFill>
                  <a:srgbClr val="663300"/>
                </a:solidFill>
                <a:latin typeface="Monotype Corsiva" panose="03010101010201010101" pitchFamily="66" charset="0"/>
                <a:ea typeface="Batang" panose="02030600000101010101" pitchFamily="18" charset="-127"/>
                <a:cs typeface="Aparajita" panose="020B0604020202020204" pitchFamily="34" charset="0"/>
              </a:rPr>
              <a:t>Súťaže</a:t>
            </a:r>
            <a:endParaRPr lang="sk-SK" sz="4000" b="1" dirty="0">
              <a:solidFill>
                <a:srgbClr val="663300"/>
              </a:solidFill>
              <a:latin typeface="Monotype Corsiva" panose="03010101010201010101" pitchFamily="66" charset="0"/>
              <a:ea typeface="Batang" panose="02030600000101010101" pitchFamily="18" charset="-127"/>
              <a:cs typeface="Aparajita" panose="020B0604020202020204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415480" y="1422064"/>
            <a:ext cx="9509760" cy="455038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sk-SK" sz="2400" dirty="0" smtClean="0">
                <a:solidFill>
                  <a:srgbClr val="663300"/>
                </a:solidFill>
              </a:rPr>
              <a:t>SOČ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400" dirty="0" smtClean="0">
                <a:solidFill>
                  <a:srgbClr val="663300"/>
                </a:solidFill>
              </a:rPr>
              <a:t>Vitajte v našom regióne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400" dirty="0" smtClean="0">
                <a:solidFill>
                  <a:srgbClr val="663300"/>
                </a:solidFill>
              </a:rPr>
              <a:t>Môj projekt pre región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400" dirty="0" smtClean="0">
                <a:solidFill>
                  <a:srgbClr val="663300"/>
                </a:solidFill>
              </a:rPr>
              <a:t>Výstava Mladý tvorca – Nitra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400" dirty="0" smtClean="0">
                <a:solidFill>
                  <a:srgbClr val="663300"/>
                </a:solidFill>
              </a:rPr>
              <a:t>Veľtrh podnikateľských talentov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400" dirty="0" err="1" smtClean="0">
                <a:solidFill>
                  <a:srgbClr val="663300"/>
                </a:solidFill>
              </a:rPr>
              <a:t>Social</a:t>
            </a:r>
            <a:r>
              <a:rPr lang="sk-SK" sz="2400" dirty="0" smtClean="0">
                <a:solidFill>
                  <a:srgbClr val="663300"/>
                </a:solidFill>
              </a:rPr>
              <a:t> </a:t>
            </a:r>
            <a:r>
              <a:rPr lang="sk-SK" sz="2400" dirty="0" err="1" smtClean="0">
                <a:solidFill>
                  <a:srgbClr val="663300"/>
                </a:solidFill>
              </a:rPr>
              <a:t>Innovation</a:t>
            </a:r>
            <a:r>
              <a:rPr lang="sk-SK" sz="2400" dirty="0" smtClean="0">
                <a:solidFill>
                  <a:srgbClr val="663300"/>
                </a:solidFill>
              </a:rPr>
              <a:t> </a:t>
            </a:r>
            <a:r>
              <a:rPr lang="sk-SK" sz="2400" dirty="0" err="1" smtClean="0">
                <a:solidFill>
                  <a:srgbClr val="663300"/>
                </a:solidFill>
              </a:rPr>
              <a:t>Relay</a:t>
            </a:r>
            <a:r>
              <a:rPr lang="sk-SK" sz="2400" dirty="0">
                <a:solidFill>
                  <a:srgbClr val="663300"/>
                </a:solidFill>
              </a:rPr>
              <a:t> </a:t>
            </a:r>
            <a:r>
              <a:rPr lang="sk-SK" sz="2400" dirty="0" smtClean="0">
                <a:solidFill>
                  <a:srgbClr val="663300"/>
                </a:solidFill>
              </a:rPr>
              <a:t>a iné</a:t>
            </a:r>
            <a:endParaRPr lang="sk-SK" sz="2400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42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sk-SK" sz="4000" b="1" dirty="0" smtClean="0">
                <a:solidFill>
                  <a:srgbClr val="990000"/>
                </a:solidFill>
                <a:latin typeface="Monotype Corsiva" panose="03010101010201010101" pitchFamily="66" charset="0"/>
              </a:rPr>
              <a:t>                    </a:t>
            </a:r>
            <a:r>
              <a:rPr lang="sk-SK" sz="4000" b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  <a:t>Krúžky na našej škole</a:t>
            </a:r>
            <a:endParaRPr lang="sk-SK" sz="4000" b="1" dirty="0">
              <a:solidFill>
                <a:srgbClr val="6633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Zástupný objekt pre obsah 4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826888" cy="4551384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sk-SK" sz="2400" dirty="0">
                <a:solidFill>
                  <a:srgbClr val="663300"/>
                </a:solidFill>
              </a:rPr>
              <a:t>Tvorba mediálnych obsahov </a:t>
            </a:r>
          </a:p>
          <a:p>
            <a:r>
              <a:rPr lang="sk-SK" sz="2400" dirty="0">
                <a:solidFill>
                  <a:srgbClr val="663300"/>
                </a:solidFill>
              </a:rPr>
              <a:t>Angličtina krok za krokom k maturite</a:t>
            </a:r>
          </a:p>
          <a:p>
            <a:r>
              <a:rPr lang="sk-SK" sz="2400" dirty="0">
                <a:solidFill>
                  <a:srgbClr val="663300"/>
                </a:solidFill>
              </a:rPr>
              <a:t>Sekretárske práce</a:t>
            </a:r>
          </a:p>
          <a:p>
            <a:r>
              <a:rPr lang="sk-SK" sz="2400" dirty="0">
                <a:solidFill>
                  <a:srgbClr val="663300"/>
                </a:solidFill>
              </a:rPr>
              <a:t>Spoznávame prírodu</a:t>
            </a:r>
          </a:p>
          <a:p>
            <a:r>
              <a:rPr lang="sk-SK" sz="2400" dirty="0">
                <a:solidFill>
                  <a:srgbClr val="663300"/>
                </a:solidFill>
              </a:rPr>
              <a:t>Starostlivosť o psov a malé  zvieratá </a:t>
            </a:r>
          </a:p>
          <a:p>
            <a:r>
              <a:rPr lang="sk-SK" sz="2400" dirty="0">
                <a:solidFill>
                  <a:srgbClr val="663300"/>
                </a:solidFill>
              </a:rPr>
              <a:t>Environmentálny krúžok </a:t>
            </a:r>
          </a:p>
          <a:p>
            <a:pPr marL="45720" indent="0">
              <a:buNone/>
            </a:pPr>
            <a:endParaRPr lang="sk-SK" sz="2400" dirty="0">
              <a:solidFill>
                <a:srgbClr val="663300"/>
              </a:solidFill>
            </a:endParaRPr>
          </a:p>
        </p:txBody>
      </p:sp>
      <p:sp>
        <p:nvSpPr>
          <p:cNvPr id="6" name="Zástupný objekt pre obsah 5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713664" cy="4551384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sk-SK" sz="2400" dirty="0">
                <a:solidFill>
                  <a:srgbClr val="663300"/>
                </a:solidFill>
              </a:rPr>
              <a:t>Zelená škola</a:t>
            </a:r>
          </a:p>
          <a:p>
            <a:r>
              <a:rPr lang="sk-SK" sz="2400" dirty="0">
                <a:solidFill>
                  <a:srgbClr val="663300"/>
                </a:solidFill>
              </a:rPr>
              <a:t>Športové hry - volejbal</a:t>
            </a:r>
          </a:p>
          <a:p>
            <a:r>
              <a:rPr lang="sk-SK" sz="2400" dirty="0">
                <a:solidFill>
                  <a:srgbClr val="663300"/>
                </a:solidFill>
              </a:rPr>
              <a:t>Kynologický krúžok MK</a:t>
            </a:r>
          </a:p>
          <a:p>
            <a:r>
              <a:rPr lang="sk-SK" sz="2400" dirty="0">
                <a:solidFill>
                  <a:srgbClr val="663300"/>
                </a:solidFill>
              </a:rPr>
              <a:t>Krúžok cestovného ruchu </a:t>
            </a:r>
          </a:p>
          <a:p>
            <a:r>
              <a:rPr lang="sk-SK" sz="2400" dirty="0">
                <a:solidFill>
                  <a:srgbClr val="663300"/>
                </a:solidFill>
              </a:rPr>
              <a:t>Online ekonómia</a:t>
            </a:r>
          </a:p>
          <a:p>
            <a:r>
              <a:rPr lang="sk-SK" sz="2400" dirty="0">
                <a:solidFill>
                  <a:srgbClr val="663300"/>
                </a:solidFill>
              </a:rPr>
              <a:t>Krúžok tvorivo-odbornej činnosti</a:t>
            </a:r>
          </a:p>
          <a:p>
            <a:pPr marL="45720" indent="0">
              <a:buNone/>
            </a:pP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9563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1120" y="188640"/>
            <a:ext cx="9509760" cy="864096"/>
          </a:xfrm>
        </p:spPr>
        <p:txBody>
          <a:bodyPr>
            <a:normAutofit/>
          </a:bodyPr>
          <a:lstStyle/>
          <a:p>
            <a:r>
              <a:rPr lang="sk-SK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Naše súťaže</a:t>
            </a:r>
            <a:endParaRPr lang="sk-SK" sz="4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81" y="1117575"/>
            <a:ext cx="4426049" cy="3319537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998" y="3933056"/>
            <a:ext cx="3613553" cy="2710165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064" y="1052736"/>
            <a:ext cx="2625756" cy="350100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1315121"/>
            <a:ext cx="3037266" cy="404968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590" y="3717032"/>
            <a:ext cx="3515883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5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anka\Pictures\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4" b="17157"/>
          <a:stretch/>
        </p:blipFill>
        <p:spPr bwMode="auto">
          <a:xfrm>
            <a:off x="407368" y="1628800"/>
            <a:ext cx="4077072" cy="46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anka\Pictures\84982644_179337546732666_5080758500838080512_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9" b="16961"/>
          <a:stretch/>
        </p:blipFill>
        <p:spPr bwMode="auto">
          <a:xfrm>
            <a:off x="4484440" y="674777"/>
            <a:ext cx="3583419" cy="55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Janka\Pictures\85156159_191152282265712_8109247070616944640_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t="23286" r="22682" b="3126"/>
          <a:stretch/>
        </p:blipFill>
        <p:spPr bwMode="auto">
          <a:xfrm>
            <a:off x="7771404" y="1988840"/>
            <a:ext cx="4367808" cy="371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15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484784"/>
            <a:ext cx="5220580" cy="3911476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340" y="188640"/>
            <a:ext cx="5003540" cy="3401616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4754880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9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392" y="0"/>
            <a:ext cx="10208209" cy="873408"/>
          </a:xfrm>
        </p:spPr>
        <p:txBody>
          <a:bodyPr>
            <a:normAutofit/>
          </a:bodyPr>
          <a:lstStyle/>
          <a:p>
            <a:pPr marL="0" indent="0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sk-SK" sz="4000" b="1" i="0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  <a:t>Krúžok CR - turistiky</a:t>
            </a:r>
            <a:endParaRPr lang="sk-SK" sz="4000" b="1" i="0" dirty="0">
              <a:solidFill>
                <a:srgbClr val="6633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>
          <a:xfrm>
            <a:off x="1292398" y="1988840"/>
            <a:ext cx="9509760" cy="4040739"/>
          </a:xfrm>
        </p:spPr>
        <p:txBody>
          <a:bodyPr/>
          <a:lstStyle/>
          <a:p>
            <a:pPr marL="45720" indent="0">
              <a:buNone/>
            </a:pP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" y="873408"/>
            <a:ext cx="4935135" cy="3701351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234" y="893637"/>
            <a:ext cx="3723878" cy="4965171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35" y="987737"/>
            <a:ext cx="4896544" cy="3672408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681" y="3429000"/>
            <a:ext cx="4222490" cy="316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5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INFORM\Downloads\20160625_1725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2184" y="3528138"/>
            <a:ext cx="4439816" cy="3329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7" y="3953213"/>
            <a:ext cx="3623895" cy="2717921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3284984"/>
            <a:ext cx="4823520" cy="361764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481" y="260648"/>
            <a:ext cx="4621307" cy="346424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517494"/>
            <a:ext cx="4515966" cy="602128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223" y="562590"/>
            <a:ext cx="4055434" cy="30415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415480" y="476672"/>
            <a:ext cx="9509760" cy="504056"/>
          </a:xfrm>
        </p:spPr>
        <p:txBody>
          <a:bodyPr>
            <a:noAutofit/>
          </a:bodyPr>
          <a:lstStyle/>
          <a:p>
            <a:r>
              <a:rPr lang="sk-SK" sz="4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Základné informácie o škole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idx="1"/>
          </p:nvPr>
        </p:nvSpPr>
        <p:spPr>
          <a:xfrm>
            <a:off x="1341120" y="980728"/>
            <a:ext cx="10083472" cy="50488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cs typeface="Arial Narrow CE" pitchFamily="34" charset="-18"/>
              </a:rPr>
              <a:t>Odbory:</a:t>
            </a:r>
          </a:p>
          <a:p>
            <a:pPr marL="514350" indent="-514350">
              <a:buFont typeface="+mj-lt"/>
              <a:buAutoNum type="arabicPeriod"/>
            </a:pPr>
            <a:r>
              <a:rPr lang="sk-SK" sz="2400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  <a:cs typeface="Arial Narrow CE" pitchFamily="34" charset="-18"/>
              </a:rPr>
              <a:t>Agropodnikanie</a:t>
            </a: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  <a:cs typeface="Arial Narrow CE" pitchFamily="34" charset="-18"/>
              </a:rPr>
              <a:t> :   kynológia, </a:t>
            </a:r>
            <a:r>
              <a:rPr lang="sk-SK" sz="2400" dirty="0" err="1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  <a:cs typeface="Arial Narrow CE" pitchFamily="34" charset="-18"/>
              </a:rPr>
              <a:t>farmárstvo,agroturistika</a:t>
            </a:r>
            <a:endParaRPr lang="sk-SK" sz="2400" dirty="0">
              <a:solidFill>
                <a:schemeClr val="accent6">
                  <a:lumMod val="50000"/>
                </a:schemeClr>
              </a:solidFill>
              <a:latin typeface="Corbel" panose="020B0503020204020204" pitchFamily="34" charset="0"/>
              <a:cs typeface="Arial Narrow CE" pitchFamily="34" charset="-18"/>
            </a:endParaRPr>
          </a:p>
          <a:p>
            <a:pPr marL="514350" indent="-514350">
              <a:buFont typeface="+mj-lt"/>
              <a:buAutoNum type="arabicPeriod"/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  <a:cs typeface="Arial Narrow CE" pitchFamily="34" charset="-18"/>
              </a:rPr>
              <a:t>Záhradníctvo:  krajinárska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  <a:cs typeface="Arial Narrow CE" pitchFamily="34" charset="-18"/>
              </a:rPr>
              <a:t>a sadovnícka tvorba 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  <a:tabLst>
                <a:tab pos="539750" algn="l"/>
              </a:tabLst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Veterinárne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zdravotníctvo a hygiena </a:t>
            </a: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:  </a:t>
            </a: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  <a:cs typeface="Arial Narrow CE" pitchFamily="34" charset="-18"/>
              </a:rPr>
              <a:t>hygienická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  <a:cs typeface="Arial Narrow CE" pitchFamily="34" charset="-18"/>
              </a:rPr>
              <a:t>a laboratórna služba</a:t>
            </a:r>
          </a:p>
          <a:p>
            <a:pPr marL="514350" indent="-514350">
              <a:buFont typeface="+mj-lt"/>
              <a:buAutoNum type="arabicPeriod"/>
              <a:tabLst>
                <a:tab pos="893763" algn="l"/>
              </a:tabLst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  <a:cs typeface="Arial Narrow CE" pitchFamily="34" charset="-18"/>
              </a:rPr>
              <a:t>Potravinárstvo:  potravinár-kvalitár</a:t>
            </a:r>
            <a:endParaRPr lang="sk-SK" sz="2400" dirty="0">
              <a:solidFill>
                <a:schemeClr val="accent6">
                  <a:lumMod val="50000"/>
                </a:schemeClr>
              </a:solidFill>
              <a:latin typeface="Corbel" panose="020B0503020204020204" pitchFamily="34" charset="0"/>
              <a:cs typeface="Arial Narrow CE" pitchFamily="34" charset="-18"/>
            </a:endParaRPr>
          </a:p>
          <a:p>
            <a:pPr marL="514350" indent="-514350">
              <a:buFont typeface="+mj-lt"/>
              <a:buAutoNum type="arabicPeriod"/>
              <a:tabLst>
                <a:tab pos="893763" algn="l"/>
              </a:tabLst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  <a:cs typeface="Arial Narrow CE" pitchFamily="34" charset="-18"/>
              </a:rPr>
              <a:t>Manažment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  <a:cs typeface="Arial Narrow CE" pitchFamily="34" charset="-18"/>
              </a:rPr>
              <a:t>regionálneho cestovného ruchu</a:t>
            </a:r>
          </a:p>
          <a:p>
            <a:pPr marL="0" indent="0">
              <a:buNone/>
              <a:tabLst>
                <a:tab pos="893763" algn="l"/>
              </a:tabLst>
            </a:pPr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  <a:cs typeface="Arial Narrow CE" pitchFamily="34" charset="-18"/>
              </a:rPr>
              <a:t>6</a:t>
            </a: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  <a:cs typeface="Arial Narrow CE" pitchFamily="34" charset="-18"/>
              </a:rPr>
              <a:t>.    Vidiecka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  <a:cs typeface="Arial Narrow CE" pitchFamily="34" charset="-18"/>
              </a:rPr>
              <a:t>turistika – pomaturitné VOŠ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</a:p>
          <a:p>
            <a:pPr marL="0" indent="0">
              <a:buNone/>
            </a:pPr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7.   Krajinárske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úpravy a tvorba krajiny -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  <a:cs typeface="Arial Narrow CE" pitchFamily="34" charset="-18"/>
              </a:rPr>
              <a:t>pomaturitné VOŠ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</a:p>
          <a:p>
            <a:pPr marL="0" indent="0">
              <a:buNone/>
            </a:pPr>
            <a:endParaRPr lang="sk-SK" sz="4000" b="1" dirty="0">
              <a:solidFill>
                <a:schemeClr val="tx1"/>
              </a:solidFill>
              <a:latin typeface="Corbel" panose="020B0503020204020204" pitchFamily="34" charset="0"/>
              <a:cs typeface="Arial Narrow CE" pitchFamily="34" charset="-18"/>
            </a:endParaRPr>
          </a:p>
          <a:p>
            <a:pPr marL="4572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4141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460120"/>
            <a:ext cx="6422515" cy="4409728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47" y="210296"/>
            <a:ext cx="4112005" cy="3084004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3224824"/>
            <a:ext cx="5184576" cy="364502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84055" y="-23730"/>
            <a:ext cx="4736073" cy="355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1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2050" name="Picture 2" descr="C:\Users\Mária Belková\Desktop\12209397_978242165552152_1032856349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49" y="6063"/>
            <a:ext cx="8345623" cy="469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ária Belková\Desktop\12208246_978242175552151_1151804758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3" y="3963211"/>
            <a:ext cx="3600902" cy="270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ária Belková\Desktop\11998089_978242162218819_247110889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5" y="1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ária Belková\Desktop\12213948_978242178885484_1667974761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50" y="3928894"/>
            <a:ext cx="5243153" cy="294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4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živateľ\Desktop\manažment-fotky\12204673_1123443677673640_452563860_n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t="5195" r="1298" b="8225"/>
          <a:stretch>
            <a:fillRect/>
          </a:stretch>
        </p:blipFill>
        <p:spPr bwMode="auto">
          <a:xfrm rot="207731">
            <a:off x="7065373" y="87321"/>
            <a:ext cx="5554790" cy="3654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" descr="C:\Users\Uživateľ\Downloads\11400998_960872700611504_7544766576059589396_n.jpg"/>
          <p:cNvPicPr>
            <a:picLocks noChangeAspect="1" noChangeArrowheads="1"/>
          </p:cNvPicPr>
          <p:nvPr/>
        </p:nvPicPr>
        <p:blipFill rotWithShape="1">
          <a:blip r:embed="rId4" cstate="print">
            <a:lum contrast="-10000"/>
          </a:blip>
          <a:srcRect t="13333" r="8801" b="12500"/>
          <a:stretch/>
        </p:blipFill>
        <p:spPr bwMode="auto">
          <a:xfrm>
            <a:off x="2927648" y="-52385"/>
            <a:ext cx="5472608" cy="4450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C:\Users\Uživateľ\Desktop\manažment-fotky\12205091_1123443671006974_380728688_n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 rot="21401622">
            <a:off x="222183" y="-77793"/>
            <a:ext cx="3376059" cy="4501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4" descr="C:\Users\Uživateľ\Desktop\manažment-fotky\12197541_1123443681006973_2117277856_o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 t="16667"/>
          <a:stretch>
            <a:fillRect/>
          </a:stretch>
        </p:blipFill>
        <p:spPr bwMode="auto">
          <a:xfrm>
            <a:off x="0" y="4000512"/>
            <a:ext cx="12192000" cy="28574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764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3077" name="Picture 5" descr="C:\Users\Mária Belková\Desktop\DSCN159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2388"/>
            <a:ext cx="4014490" cy="301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Mária Belková\Desktop\DSCN15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260648"/>
            <a:ext cx="5055003" cy="379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ária Belková\Desktop\DSCN15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3826004"/>
            <a:ext cx="3998669" cy="299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ária Belková\Desktop\DSCN15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751" y="164483"/>
            <a:ext cx="4943872" cy="370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Mária Belková\Desktop\DSCN31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369" y="3419148"/>
            <a:ext cx="4540631" cy="340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70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801400"/>
          </a:xfrm>
        </p:spPr>
        <p:txBody>
          <a:bodyPr>
            <a:normAutofit/>
          </a:bodyPr>
          <a:lstStyle/>
          <a:p>
            <a:r>
              <a:rPr lang="sk-SK" sz="4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Vianočné trhy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80" y="1825625"/>
            <a:ext cx="3568931" cy="2676698"/>
          </a:xfrm>
          <a:prstGeom prst="rect">
            <a:avLst/>
          </a:prstGeom>
        </p:spPr>
      </p:pic>
      <p:pic>
        <p:nvPicPr>
          <p:cNvPr id="5" name="Zástupný objekt pre obsah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802" y="1059220"/>
            <a:ext cx="3724911" cy="2793683"/>
          </a:xfrm>
          <a:prstGeom prst="rect">
            <a:avLst/>
          </a:prstGeom>
        </p:spPr>
      </p:pic>
      <p:pic>
        <p:nvPicPr>
          <p:cNvPr id="6" name="Zástupný objekt pre obsah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1935647"/>
            <a:ext cx="3566160" cy="267669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0" y="4221088"/>
            <a:ext cx="3111730" cy="2333798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13" y="4131336"/>
            <a:ext cx="3351069" cy="2513302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472" y="4102631"/>
            <a:ext cx="3427615" cy="257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3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801400"/>
          </a:xfrm>
        </p:spPr>
        <p:txBody>
          <a:bodyPr>
            <a:normAutofit/>
          </a:bodyPr>
          <a:lstStyle/>
          <a:p>
            <a:r>
              <a:rPr lang="sk-SK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Lyžiarsky kurz</a:t>
            </a:r>
            <a:endParaRPr lang="sk-SK" sz="4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Zástupný objekt pre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33" name="Picture 9" descr="C:\Users\Mária Belková\Desktop\dsc_0062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289003"/>
            <a:ext cx="610400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Mária Belková\Desktop\dsc_0078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409" y="2060848"/>
            <a:ext cx="4935135" cy="355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Mária Belková\Desktop\dsc_0065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3836200"/>
            <a:ext cx="5095889" cy="286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00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471" y="1916832"/>
            <a:ext cx="3945775" cy="2959331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3645024"/>
            <a:ext cx="3929743" cy="2947307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726" y="1916832"/>
            <a:ext cx="3528392" cy="2486119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871840"/>
          </a:xfrm>
        </p:spPr>
        <p:txBody>
          <a:bodyPr>
            <a:normAutofit/>
          </a:bodyPr>
          <a:lstStyle/>
          <a:p>
            <a:r>
              <a:rPr lang="sk-SK" sz="4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Z</a:t>
            </a:r>
            <a:r>
              <a:rPr lang="sk-SK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ážitkové </a:t>
            </a:r>
            <a:r>
              <a:rPr lang="sk-SK" sz="4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učenie</a:t>
            </a:r>
          </a:p>
        </p:txBody>
      </p:sp>
      <p:sp>
        <p:nvSpPr>
          <p:cNvPr id="8" name="Zástupný objekt pre obsah 7"/>
          <p:cNvSpPr>
            <a:spLocks noGrp="1"/>
          </p:cNvSpPr>
          <p:nvPr>
            <p:ph idx="1"/>
          </p:nvPr>
        </p:nvSpPr>
        <p:spPr>
          <a:xfrm>
            <a:off x="1341120" y="1772816"/>
            <a:ext cx="9509760" cy="4256763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901" y="4190321"/>
            <a:ext cx="3202680" cy="2402010"/>
          </a:xfrm>
          <a:prstGeom prst="rect">
            <a:avLst/>
          </a:prstGeom>
        </p:spPr>
      </p:pic>
      <p:pic>
        <p:nvPicPr>
          <p:cNvPr id="9" name="Zástupný objekt pre obsah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706" y="4476439"/>
            <a:ext cx="2603820" cy="195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5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801400"/>
          </a:xfrm>
        </p:spPr>
        <p:txBody>
          <a:bodyPr>
            <a:normAutofit/>
          </a:bodyPr>
          <a:lstStyle/>
          <a:p>
            <a:r>
              <a:rPr lang="sk-SK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Vianočná akadémia</a:t>
            </a:r>
            <a:endParaRPr lang="sk-SK" sz="4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11" y="1268760"/>
            <a:ext cx="5210489" cy="3464421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62" y="791668"/>
            <a:ext cx="5245553" cy="348773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63" y="3520077"/>
            <a:ext cx="4832316" cy="3212976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22" y="3735063"/>
            <a:ext cx="4508978" cy="299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6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945416"/>
          </a:xfrm>
        </p:spPr>
        <p:txBody>
          <a:bodyPr>
            <a:normAutofit/>
          </a:bodyPr>
          <a:lstStyle/>
          <a:p>
            <a:r>
              <a:rPr lang="sk-SK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A opäť cestujeme</a:t>
            </a:r>
            <a:endParaRPr lang="sk-SK" sz="4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40" y="1700784"/>
            <a:ext cx="4718806" cy="3539105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731" y="1412776"/>
            <a:ext cx="4248149" cy="318611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03" y="3962114"/>
            <a:ext cx="3864429" cy="2898322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4026207"/>
            <a:ext cx="4182361" cy="277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1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7408" y="-150971"/>
            <a:ext cx="10083472" cy="1233424"/>
          </a:xfrm>
        </p:spPr>
        <p:txBody>
          <a:bodyPr>
            <a:normAutofit/>
          </a:bodyPr>
          <a:lstStyle/>
          <a:p>
            <a:r>
              <a:rPr lang="sk-SK" sz="4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Školský ples</a:t>
            </a:r>
            <a:endParaRPr lang="sk-SK" sz="4000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28" y="1616000"/>
            <a:ext cx="4548560" cy="3032373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372" y="1015193"/>
            <a:ext cx="5683560" cy="378904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3062650"/>
            <a:ext cx="4351412" cy="290094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103" y="4159728"/>
            <a:ext cx="3735934" cy="2490623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84" y="3973603"/>
            <a:ext cx="4135388" cy="275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1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765" y="11236"/>
            <a:ext cx="2438544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75520" y="329208"/>
            <a:ext cx="7992749" cy="1155576"/>
          </a:xfrm>
        </p:spPr>
        <p:txBody>
          <a:bodyPr>
            <a:normAutofit fontScale="90000"/>
          </a:bodyPr>
          <a:lstStyle/>
          <a:p>
            <a:pPr algn="l"/>
            <a:r>
              <a:rPr lang="sk-SK" sz="4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MEDZINÁRODNÝ </a:t>
            </a:r>
            <a:br>
              <a:rPr lang="sk-SK" sz="4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sk-SK" sz="4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CERTIFIKÁT IES</a:t>
            </a:r>
          </a:p>
        </p:txBody>
      </p:sp>
      <p:sp>
        <p:nvSpPr>
          <p:cNvPr id="4" name="Obdĺžnik 3"/>
          <p:cNvSpPr/>
          <p:nvPr/>
        </p:nvSpPr>
        <p:spPr>
          <a:xfrm>
            <a:off x="1415480" y="1414764"/>
            <a:ext cx="9050208" cy="3354765"/>
          </a:xfrm>
          <a:prstGeom prst="rect">
            <a:avLst/>
          </a:prstGeom>
          <a:blipFill dpi="0" rotWithShape="1">
            <a:blip r:embed="rId6">
              <a:alphaModFix amt="28000"/>
            </a:blip>
            <a:srcRect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endParaRPr lang="sk-SK" sz="3200" dirty="0">
              <a:latin typeface="Arial Narrow CE" pitchFamily="34" charset="-18"/>
              <a:cs typeface="Arial Narrow CE" pitchFamily="34" charset="-18"/>
            </a:endParaRPr>
          </a:p>
          <a:p>
            <a:pPr marL="648000" lvl="1" indent="-360000">
              <a:buFont typeface="Arial" pitchFamily="34" charset="0"/>
              <a:buChar char="•"/>
            </a:pPr>
            <a:r>
              <a:rPr lang="sk-SK" sz="2400" dirty="0">
                <a:solidFill>
                  <a:srgbClr val="663300"/>
                </a:solidFill>
                <a:latin typeface="Corbel" panose="020B0503020204020204" pitchFamily="34" charset="0"/>
                <a:cs typeface="Arial Narrow CE" pitchFamily="34" charset="-18"/>
              </a:rPr>
              <a:t>v roku 2021 naša škola opätovne  </a:t>
            </a:r>
            <a:r>
              <a:rPr lang="sk-SK" sz="2400" dirty="0" smtClean="0">
                <a:solidFill>
                  <a:srgbClr val="663300"/>
                </a:solidFill>
                <a:latin typeface="Corbel" panose="020B0503020204020204" pitchFamily="34" charset="0"/>
                <a:cs typeface="Arial Narrow CE" pitchFamily="34" charset="-18"/>
              </a:rPr>
              <a:t>získala</a:t>
            </a:r>
          </a:p>
          <a:p>
            <a:pPr marL="288000" lvl="1"/>
            <a:r>
              <a:rPr lang="sk-SK" sz="2400" b="1" dirty="0">
                <a:solidFill>
                  <a:srgbClr val="663300"/>
                </a:solidFill>
                <a:latin typeface="Corbel" panose="020B0503020204020204" pitchFamily="34" charset="0"/>
                <a:cs typeface="Arial Narrow CE" pitchFamily="34" charset="-18"/>
              </a:rPr>
              <a:t> </a:t>
            </a:r>
            <a:r>
              <a:rPr lang="sk-SK" sz="2400" b="1" dirty="0" smtClean="0">
                <a:solidFill>
                  <a:srgbClr val="663300"/>
                </a:solidFill>
                <a:latin typeface="Corbel" panose="020B0503020204020204" pitchFamily="34" charset="0"/>
                <a:cs typeface="Arial Narrow CE" pitchFamily="34" charset="-18"/>
              </a:rPr>
              <a:t>     medzinárodný </a:t>
            </a:r>
            <a:r>
              <a:rPr lang="sk-SK" sz="2400" b="1" dirty="0">
                <a:solidFill>
                  <a:srgbClr val="663300"/>
                </a:solidFill>
                <a:latin typeface="Corbel" panose="020B0503020204020204" pitchFamily="34" charset="0"/>
                <a:cs typeface="Arial Narrow CE" pitchFamily="34" charset="-18"/>
              </a:rPr>
              <a:t>certifikát IES </a:t>
            </a:r>
            <a:r>
              <a:rPr lang="sk-SK" sz="2400" dirty="0">
                <a:solidFill>
                  <a:srgbClr val="663300"/>
                </a:solidFill>
                <a:latin typeface="Corbel" panose="020B0503020204020204" pitchFamily="34" charset="0"/>
                <a:cs typeface="Arial Narrow CE" pitchFamily="34" charset="-18"/>
              </a:rPr>
              <a:t> </a:t>
            </a:r>
          </a:p>
          <a:p>
            <a:pPr marL="648000" lvl="1" indent="-360000">
              <a:buFont typeface="Arial" pitchFamily="34" charset="0"/>
              <a:buChar char="•"/>
            </a:pPr>
            <a:r>
              <a:rPr lang="sk-SK" sz="2400" dirty="0">
                <a:solidFill>
                  <a:srgbClr val="663300"/>
                </a:solidFill>
                <a:latin typeface="Corbel" panose="020B0503020204020204" pitchFamily="34" charset="0"/>
                <a:cs typeface="Arial Narrow CE" pitchFamily="34" charset="-18"/>
              </a:rPr>
              <a:t>certifikát vyjadruje kvalitu </a:t>
            </a:r>
            <a:br>
              <a:rPr lang="sk-SK" sz="2400" dirty="0">
                <a:solidFill>
                  <a:srgbClr val="663300"/>
                </a:solidFill>
                <a:latin typeface="Corbel" panose="020B0503020204020204" pitchFamily="34" charset="0"/>
                <a:cs typeface="Arial Narrow CE" pitchFamily="34" charset="-18"/>
              </a:rPr>
            </a:br>
            <a:r>
              <a:rPr lang="sk-SK" sz="2400" dirty="0">
                <a:solidFill>
                  <a:srgbClr val="663300"/>
                </a:solidFill>
                <a:latin typeface="Corbel" panose="020B0503020204020204" pitchFamily="34" charset="0"/>
                <a:cs typeface="Arial Narrow CE" pitchFamily="34" charset="-18"/>
              </a:rPr>
              <a:t>a úroveň vzdelávania na škole</a:t>
            </a:r>
          </a:p>
          <a:p>
            <a:pPr marL="648000" lvl="1" indent="-360000">
              <a:buFont typeface="Arial" pitchFamily="34" charset="0"/>
              <a:buChar char="•"/>
            </a:pPr>
            <a:r>
              <a:rPr lang="sk-SK" sz="2400" dirty="0">
                <a:solidFill>
                  <a:srgbClr val="663300"/>
                </a:solidFill>
                <a:latin typeface="Corbel" panose="020B0503020204020204" pitchFamily="34" charset="0"/>
                <a:cs typeface="Arial Narrow CE" pitchFamily="34" charset="-18"/>
              </a:rPr>
              <a:t>v súčasnosti je </a:t>
            </a:r>
            <a:r>
              <a:rPr lang="sk-SK" sz="2400" b="1" dirty="0">
                <a:solidFill>
                  <a:srgbClr val="663300"/>
                </a:solidFill>
                <a:latin typeface="Corbel" panose="020B0503020204020204" pitchFamily="34" charset="0"/>
                <a:cs typeface="Arial Narrow CE" pitchFamily="34" charset="-18"/>
              </a:rPr>
              <a:t>rating školy BBB</a:t>
            </a:r>
            <a:r>
              <a:rPr lang="sk-SK" sz="2400" dirty="0">
                <a:solidFill>
                  <a:srgbClr val="663300"/>
                </a:solidFill>
                <a:latin typeface="Corbel" panose="020B0503020204020204" pitchFamily="34" charset="0"/>
                <a:cs typeface="Arial Narrow CE" pitchFamily="34" charset="-18"/>
              </a:rPr>
              <a:t>, to </a:t>
            </a:r>
            <a:r>
              <a:rPr lang="sk-SK" sz="2400" dirty="0" smtClean="0">
                <a:solidFill>
                  <a:srgbClr val="663300"/>
                </a:solidFill>
                <a:latin typeface="Corbel" panose="020B0503020204020204" pitchFamily="34" charset="0"/>
                <a:cs typeface="Arial Narrow CE" pitchFamily="34" charset="-18"/>
              </a:rPr>
              <a:t>znamená</a:t>
            </a:r>
          </a:p>
          <a:p>
            <a:pPr marL="288000" lvl="1"/>
            <a:r>
              <a:rPr lang="sk-SK" sz="2400" dirty="0">
                <a:solidFill>
                  <a:srgbClr val="663300"/>
                </a:solidFill>
                <a:latin typeface="Corbel" panose="020B0503020204020204" pitchFamily="34" charset="0"/>
                <a:cs typeface="Arial Narrow CE" pitchFamily="34" charset="-18"/>
              </a:rPr>
              <a:t> </a:t>
            </a:r>
            <a:r>
              <a:rPr lang="sk-SK" sz="2400" dirty="0" smtClean="0">
                <a:solidFill>
                  <a:srgbClr val="663300"/>
                </a:solidFill>
                <a:latin typeface="Corbel" panose="020B0503020204020204" pitchFamily="34" charset="0"/>
                <a:cs typeface="Arial Narrow CE" pitchFamily="34" charset="-18"/>
              </a:rPr>
              <a:t>     </a:t>
            </a:r>
            <a:r>
              <a:rPr lang="sk-SK" sz="2400" b="1" dirty="0">
                <a:solidFill>
                  <a:srgbClr val="663300"/>
                </a:solidFill>
                <a:latin typeface="Corbel" panose="020B0503020204020204" pitchFamily="34" charset="0"/>
              </a:rPr>
              <a:t>vysoko erudovaná a profesionálne vedená inštitúcia</a:t>
            </a:r>
            <a:endParaRPr lang="sk-SK" sz="2400" dirty="0">
              <a:solidFill>
                <a:srgbClr val="663300"/>
              </a:solidFill>
              <a:latin typeface="Corbel" panose="020B0503020204020204" pitchFamily="34" charset="0"/>
              <a:cs typeface="Arial Narrow CE" pitchFamily="34" charset="-18"/>
            </a:endParaRPr>
          </a:p>
          <a:p>
            <a:endParaRPr lang="sk-SK" sz="3600" dirty="0">
              <a:latin typeface="Arial Narrow CE" pitchFamily="34" charset="-18"/>
              <a:cs typeface="Arial Narrow CE" pitchFamily="34" charset="-18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448" y="3212976"/>
            <a:ext cx="1977722" cy="2348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651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5360" y="467360"/>
            <a:ext cx="10515520" cy="1003055"/>
          </a:xfrm>
        </p:spPr>
        <p:txBody>
          <a:bodyPr>
            <a:normAutofit/>
          </a:bodyPr>
          <a:lstStyle/>
          <a:p>
            <a:r>
              <a:rPr lang="sk-SK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Sprievodcovský kurz</a:t>
            </a:r>
            <a:endParaRPr lang="sk-SK" sz="4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375" y="1904018"/>
            <a:ext cx="2319251" cy="4123113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979792"/>
            <a:ext cx="5508963" cy="413979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33" y="580728"/>
            <a:ext cx="4478905" cy="3356992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4447097"/>
            <a:ext cx="4171328" cy="2346372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239" y="2719538"/>
            <a:ext cx="4222947" cy="266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4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1424" y="467360"/>
            <a:ext cx="9939456" cy="801400"/>
          </a:xfrm>
        </p:spPr>
        <p:txBody>
          <a:bodyPr>
            <a:normAutofit/>
          </a:bodyPr>
          <a:lstStyle/>
          <a:p>
            <a:r>
              <a:rPr lang="sk-SK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Výlet s partnerskou školou z Bardejova</a:t>
            </a:r>
            <a:endParaRPr lang="sk-SK" sz="4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" y="1403434"/>
            <a:ext cx="4619228" cy="3464421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501" y="1403434"/>
            <a:ext cx="3863413" cy="289756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3699760"/>
            <a:ext cx="3515883" cy="2636912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3212976"/>
            <a:ext cx="3707904" cy="2780928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4110604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9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1384" y="467360"/>
            <a:ext cx="10299496" cy="801400"/>
          </a:xfrm>
        </p:spPr>
        <p:txBody>
          <a:bodyPr>
            <a:normAutofit/>
          </a:bodyPr>
          <a:lstStyle/>
          <a:p>
            <a:r>
              <a:rPr lang="sk-SK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Odborné exkurzie</a:t>
            </a:r>
            <a:endParaRPr lang="sk-SK" sz="4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Picture 3" descr="C:\Users\Janka\Pictures\84651918_817597231998016_8898907345204019200_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2" b="33609"/>
          <a:stretch/>
        </p:blipFill>
        <p:spPr bwMode="auto">
          <a:xfrm>
            <a:off x="6384032" y="2788827"/>
            <a:ext cx="5616624" cy="373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Janka\Pictures\84624130_132380634648957_7555647437092683776_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66" b="35061"/>
          <a:stretch/>
        </p:blipFill>
        <p:spPr bwMode="auto">
          <a:xfrm>
            <a:off x="191344" y="2753209"/>
            <a:ext cx="6192688" cy="376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objekt pre obsah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1236136"/>
            <a:ext cx="5688632" cy="303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0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anka\Pictures\84808219_781849988972039_3049798247586463744_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2" b="33851"/>
          <a:stretch/>
        </p:blipFill>
        <p:spPr bwMode="auto">
          <a:xfrm>
            <a:off x="11872" y="1"/>
            <a:ext cx="5724088" cy="403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anka\Pictures\84853039_1918802191597530_7014768942648393728_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4" b="33367"/>
          <a:stretch/>
        </p:blipFill>
        <p:spPr bwMode="auto">
          <a:xfrm>
            <a:off x="6502603" y="0"/>
            <a:ext cx="5689397" cy="403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anka\Pictures\84864335_657319335085105_774311143802929152_n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5" b="34576"/>
          <a:stretch/>
        </p:blipFill>
        <p:spPr bwMode="auto">
          <a:xfrm>
            <a:off x="3143672" y="3180107"/>
            <a:ext cx="5938265" cy="367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76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4000" b="1" dirty="0">
                <a:hlinkClick r:id="rId3"/>
              </a:rPr>
              <a:t>https://www.sospsvza.sk/</a:t>
            </a:r>
            <a:r>
              <a:rPr lang="sk-SK" sz="4000" b="1" dirty="0"/>
              <a:t/>
            </a:r>
            <a:br>
              <a:rPr lang="sk-SK" sz="4000" b="1" dirty="0"/>
            </a:br>
            <a:r>
              <a:rPr lang="sk-SK" sz="4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sz="40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sk-SK" sz="4000" dirty="0">
                <a:solidFill>
                  <a:schemeClr val="accent6">
                    <a:lumMod val="50000"/>
                  </a:schemeClr>
                </a:solidFill>
              </a:rPr>
            </a:br>
            <a:endParaRPr lang="sk-SK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34105" y="1268760"/>
            <a:ext cx="898226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0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0"/>
            <a:ext cx="12360696" cy="6942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59496" y="0"/>
            <a:ext cx="9865096" cy="1296144"/>
          </a:xfrm>
        </p:spPr>
        <p:txBody>
          <a:bodyPr>
            <a:normAutofit/>
          </a:bodyPr>
          <a:lstStyle/>
          <a:p>
            <a:pPr algn="ctr"/>
            <a:r>
              <a:rPr lang="sk-SK" sz="8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Ďakujem za pozornosť </a:t>
            </a:r>
            <a:endParaRPr lang="sk-SK" sz="8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32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1120" y="404664"/>
            <a:ext cx="9509760" cy="648072"/>
          </a:xfrm>
        </p:spPr>
        <p:txBody>
          <a:bodyPr>
            <a:normAutofit/>
          </a:bodyPr>
          <a:lstStyle/>
          <a:p>
            <a:r>
              <a:rPr lang="sk-SK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Údaje o odbore</a:t>
            </a:r>
            <a:endParaRPr lang="sk-SK" sz="4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341120" y="1052736"/>
            <a:ext cx="9509760" cy="4976843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2400" b="1" dirty="0">
                <a:solidFill>
                  <a:schemeClr val="accent6">
                    <a:lumMod val="50000"/>
                  </a:schemeClr>
                </a:solidFill>
              </a:rPr>
              <a:t>Poskytnutý stupeň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sz="2400" b="1" dirty="0" smtClean="0">
                <a:solidFill>
                  <a:schemeClr val="accent6">
                    <a:lumMod val="50000"/>
                  </a:schemeClr>
                </a:solidFill>
              </a:rPr>
              <a:t>vzdelania</a:t>
            </a:r>
            <a:r>
              <a:rPr lang="sk-SK" sz="2400" b="1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úplné stredné odborné </a:t>
            </a: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vzdelanie</a:t>
            </a:r>
          </a:p>
          <a:p>
            <a:pPr marL="45720" indent="0">
              <a:buNone/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ukončené maturitou - ISCED-3A </a:t>
            </a:r>
          </a:p>
          <a:p>
            <a:pPr marL="45720" indent="0">
              <a:buNone/>
            </a:pPr>
            <a:r>
              <a:rPr lang="sk-SK" sz="2400" b="1" dirty="0">
                <a:solidFill>
                  <a:schemeClr val="accent6">
                    <a:lumMod val="50000"/>
                  </a:schemeClr>
                </a:solidFill>
              </a:rPr>
              <a:t>Dĺžka štúdia: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4 roky </a:t>
            </a:r>
          </a:p>
          <a:p>
            <a:pPr marL="45720" indent="0">
              <a:buNone/>
            </a:pPr>
            <a:r>
              <a:rPr lang="sk-SK" sz="2400" b="1" dirty="0">
                <a:solidFill>
                  <a:schemeClr val="accent6">
                    <a:lumMod val="50000"/>
                  </a:schemeClr>
                </a:solidFill>
              </a:rPr>
              <a:t>Spôsob ukončenia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: maturitná skúška </a:t>
            </a:r>
          </a:p>
          <a:p>
            <a:pPr marL="45720" indent="0">
              <a:buNone/>
            </a:pPr>
            <a:r>
              <a:rPr lang="sk-SK" sz="2400" b="1" dirty="0">
                <a:solidFill>
                  <a:schemeClr val="accent6">
                    <a:lumMod val="50000"/>
                  </a:schemeClr>
                </a:solidFill>
              </a:rPr>
              <a:t>Doklad o vzdelaní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: maturitné vysvedčenie, dodatok </a:t>
            </a:r>
            <a:endParaRPr lang="sk-SK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5720" indent="0">
              <a:buNone/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k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maturitnému vysvedčeniu </a:t>
            </a: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Medzinárodný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certifikát IES </a:t>
            </a:r>
          </a:p>
          <a:p>
            <a:pPr marL="45720" indent="0">
              <a:buNone/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Žiaci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majú možnosť získať sprievodcovské osvedčenie </a:t>
            </a:r>
            <a:endParaRPr lang="sk-SK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5720" indent="0">
              <a:buNone/>
            </a:pPr>
            <a:r>
              <a:rPr lang="sk-SK" sz="2400" b="1" dirty="0" smtClean="0">
                <a:solidFill>
                  <a:schemeClr val="accent6">
                    <a:lumMod val="50000"/>
                  </a:schemeClr>
                </a:solidFill>
              </a:rPr>
              <a:t>Odbor </a:t>
            </a:r>
            <a:r>
              <a:rPr lang="sk-SK" sz="2400" b="1" dirty="0">
                <a:solidFill>
                  <a:schemeClr val="accent6">
                    <a:lumMod val="50000"/>
                  </a:schemeClr>
                </a:solidFill>
              </a:rPr>
              <a:t>je určený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pre dievčatá aj chlapcov </a:t>
            </a:r>
          </a:p>
        </p:txBody>
      </p:sp>
    </p:spTree>
    <p:extLst>
      <p:ext uri="{BB962C8B-B14F-4D97-AF65-F5344CB8AC3E}">
        <p14:creationId xmlns:p14="http://schemas.microsoft.com/office/powerpoint/2010/main" val="194562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873408"/>
          </a:xfrm>
        </p:spPr>
        <p:txBody>
          <a:bodyPr>
            <a:normAutofit/>
          </a:bodyPr>
          <a:lstStyle/>
          <a:p>
            <a:r>
              <a:rPr lang="sk-SK" sz="4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Absolvent odborného </a:t>
            </a:r>
            <a:r>
              <a:rPr lang="sk-SK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zamerania vie/pozná</a:t>
            </a:r>
            <a:endParaRPr lang="sk-SK" sz="4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341120" y="1340768"/>
            <a:ext cx="9509760" cy="468881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dirty="0" smtClean="0"/>
              <a:t> </a:t>
            </a:r>
            <a:r>
              <a:rPr lang="sk-SK" sz="2400" dirty="0" smtClean="0"/>
              <a:t>- </a:t>
            </a: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2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cudzie jazyky </a:t>
            </a:r>
            <a:endParaRPr lang="sk-SK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5720" indent="0">
              <a:buNone/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- zameranie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a úlohy cestovných kancelárií, agentúr, turistických informačných </a:t>
            </a: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centier</a:t>
            </a:r>
          </a:p>
          <a:p>
            <a:pPr marL="45720" indent="0">
              <a:buNone/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 - prehľad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o poistení v cestovnom ruchu a pasových, vízových a colných </a:t>
            </a: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službách</a:t>
            </a:r>
          </a:p>
          <a:p>
            <a:pPr marL="45720" indent="0">
              <a:buNone/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 - ekonomické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, organizačné a právne normy a legislatívne podmienky podnikania v cestovnom </a:t>
            </a: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ruchu</a:t>
            </a:r>
          </a:p>
          <a:p>
            <a:pPr marL="45720" indent="0">
              <a:buNone/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 - organizačnú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štruktúru služieb v cestovnom ruchu vrátane stravovacích, ubytovacích a dopravných služieb </a:t>
            </a:r>
            <a:endParaRPr lang="sk-SK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5720" indent="0">
              <a:buNone/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- 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poznatky z geografie cestovného </a:t>
            </a: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ruchu</a:t>
            </a:r>
            <a:endParaRPr lang="sk-SK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8" name="Picture 4" descr="Puzzle: Historická mapa sveta (Schmidt) | Martin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116632"/>
            <a:ext cx="2660154" cy="186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62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3432" y="467360"/>
            <a:ext cx="9867448" cy="873408"/>
          </a:xfrm>
        </p:spPr>
        <p:txBody>
          <a:bodyPr/>
          <a:lstStyle/>
          <a:p>
            <a:r>
              <a:rPr lang="sk-SK" sz="3600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sk-SK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Absolvent </a:t>
            </a:r>
            <a:r>
              <a:rPr lang="sk-SK" sz="4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odborného zamerania vie/pozná</a:t>
            </a:r>
            <a:endParaRPr lang="sk-SK" sz="4000" b="1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341120" y="1340768"/>
            <a:ext cx="9509760" cy="4688811"/>
          </a:xfrm>
        </p:spPr>
        <p:txBody>
          <a:bodyPr>
            <a:normAutofit/>
          </a:bodyPr>
          <a:lstStyle/>
          <a:p>
            <a:endParaRPr lang="sk-SK" dirty="0"/>
          </a:p>
          <a:p>
            <a:pPr marL="45720" indent="0">
              <a:buNone/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- poznatky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z umeleckých slohov, z etnológie a súčasnej kultúry na Slovensku </a:t>
            </a:r>
          </a:p>
          <a:p>
            <a:pPr marL="45720" indent="0">
              <a:buNone/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spoločenský a diplomatický protokol </a:t>
            </a:r>
          </a:p>
          <a:p>
            <a:pPr marL="45720" indent="0">
              <a:buNone/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- zásady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hotelového manažmentu súvisiace s prevádzkou </a:t>
            </a: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hotela </a:t>
            </a:r>
            <a:endParaRPr lang="sk-SK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45720" indent="0">
              <a:buNone/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- základy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účtovníctva, personálnu agendu </a:t>
            </a:r>
          </a:p>
          <a:p>
            <a:pPr marL="45720" indent="0">
              <a:buNone/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- základy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administratívy a obchodnej </a:t>
            </a: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korešpondencie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, desaťprstovú hmatovú metódu </a:t>
            </a:r>
          </a:p>
          <a:p>
            <a:pPr marL="45720" indent="0">
              <a:buNone/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 - prácu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s počítačom </a:t>
            </a:r>
          </a:p>
          <a:p>
            <a:endParaRPr lang="sk-SK" sz="2400" dirty="0"/>
          </a:p>
        </p:txBody>
      </p:sp>
      <p:pic>
        <p:nvPicPr>
          <p:cNvPr id="3078" name="Picture 6" descr="Puzzle: Historická mapa sveta (Schmidt) | Martin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116631"/>
            <a:ext cx="2592288" cy="182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35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729392"/>
          </a:xfrm>
        </p:spPr>
        <p:txBody>
          <a:bodyPr>
            <a:normAutofit/>
          </a:bodyPr>
          <a:lstStyle/>
          <a:p>
            <a:r>
              <a:rPr lang="sk-SK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Profilové predmety</a:t>
            </a:r>
            <a:endParaRPr lang="sk-SK" sz="4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767408" y="1196752"/>
            <a:ext cx="6192688" cy="4829144"/>
          </a:xfrm>
        </p:spPr>
        <p:txBody>
          <a:bodyPr>
            <a:normAutofit/>
          </a:bodyPr>
          <a:lstStyle/>
          <a:p>
            <a:endParaRPr lang="sk-SK" dirty="0"/>
          </a:p>
          <a:p>
            <a:pPr marL="45720" indent="0">
              <a:buNone/>
            </a:pPr>
            <a:r>
              <a:rPr lang="pl-PL" sz="2400" dirty="0">
                <a:solidFill>
                  <a:schemeClr val="accent6">
                    <a:lumMod val="50000"/>
                  </a:schemeClr>
                </a:solidFill>
              </a:rPr>
              <a:t>2 cudzie jazyky (ANJ, NEJ) </a:t>
            </a:r>
          </a:p>
          <a:p>
            <a:pPr marL="45720" indent="0">
              <a:buNone/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sprievodcovské a </a:t>
            </a:r>
            <a:r>
              <a:rPr lang="sk-SK" sz="2400" dirty="0" err="1">
                <a:solidFill>
                  <a:schemeClr val="accent6">
                    <a:lumMod val="50000"/>
                  </a:schemeClr>
                </a:solidFill>
              </a:rPr>
              <a:t>animačné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 služby </a:t>
            </a:r>
          </a:p>
          <a:p>
            <a:pPr marL="45720" indent="0">
              <a:buNone/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hotelierstvo, dejiny kultúry </a:t>
            </a:r>
          </a:p>
          <a:p>
            <a:pPr marL="45720" indent="0">
              <a:buNone/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kongresové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služby </a:t>
            </a:r>
          </a:p>
          <a:p>
            <a:pPr marL="45720" indent="0">
              <a:buNone/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geografia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cestovného ruchu </a:t>
            </a:r>
          </a:p>
          <a:p>
            <a:pPr marL="45720" indent="0">
              <a:buNone/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technológia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služieb cestovného ruchu 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240016" y="1196752"/>
            <a:ext cx="5472608" cy="482914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pl-PL" dirty="0" smtClean="0"/>
          </a:p>
          <a:p>
            <a:pPr marL="45720" indent="0">
              <a:buNone/>
            </a:pP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konverzácia </a:t>
            </a:r>
            <a:r>
              <a:rPr lang="pl-PL" sz="2400" dirty="0">
                <a:solidFill>
                  <a:schemeClr val="accent6">
                    <a:lumMod val="50000"/>
                  </a:schemeClr>
                </a:solidFill>
              </a:rPr>
              <a:t>v cudzom jazyku </a:t>
            </a:r>
          </a:p>
          <a:p>
            <a:pPr marL="45720" indent="0">
              <a:buNone/>
            </a:pPr>
            <a:r>
              <a:rPr lang="pl-PL" sz="2400" smtClean="0">
                <a:solidFill>
                  <a:schemeClr val="accent6">
                    <a:lumMod val="50000"/>
                  </a:schemeClr>
                </a:solidFill>
              </a:rPr>
              <a:t>podnikanie v </a:t>
            </a:r>
            <a:r>
              <a:rPr lang="pl-PL" sz="2400" dirty="0">
                <a:solidFill>
                  <a:schemeClr val="accent6">
                    <a:lumMod val="50000"/>
                  </a:schemeClr>
                </a:solidFill>
              </a:rPr>
              <a:t>cestovnom ruchu </a:t>
            </a:r>
          </a:p>
          <a:p>
            <a:pPr marL="45720" indent="0">
              <a:buNone/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marketing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, manažment </a:t>
            </a:r>
            <a:endParaRPr lang="sk-SK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5720" indent="0">
              <a:buNone/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účtovníctvo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, ekonomika </a:t>
            </a:r>
          </a:p>
          <a:p>
            <a:pPr marL="45720" indent="0">
              <a:buNone/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právna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náuka, sociálna komunikácia, </a:t>
            </a:r>
          </a:p>
          <a:p>
            <a:pPr marL="45720" indent="0">
              <a:buNone/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ekonomika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cestovného ruchu </a:t>
            </a:r>
          </a:p>
          <a:p>
            <a:pPr marL="45720" indent="0">
              <a:buNone/>
            </a:pPr>
            <a:endParaRPr lang="sk-SK" dirty="0">
              <a:solidFill>
                <a:schemeClr val="accent6">
                  <a:lumMod val="50000"/>
                </a:schemeClr>
              </a:solidFill>
            </a:endParaRPr>
          </a:p>
          <a:p>
            <a:pPr marL="45720" indent="0">
              <a:buNone/>
            </a:pPr>
            <a:endParaRPr lang="sk-SK" dirty="0"/>
          </a:p>
        </p:txBody>
      </p:sp>
      <p:pic>
        <p:nvPicPr>
          <p:cNvPr id="2052" name="Picture 4" descr="Puzzle: Historická mapa sveta (Schmidt) | Martin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955" y="188640"/>
            <a:ext cx="2255299" cy="158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01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729392"/>
          </a:xfrm>
        </p:spPr>
        <p:txBody>
          <a:bodyPr>
            <a:normAutofit/>
          </a:bodyPr>
          <a:lstStyle/>
          <a:p>
            <a:r>
              <a:rPr lang="sk-SK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Prax na našej škole</a:t>
            </a:r>
            <a:endParaRPr lang="sk-SK" sz="4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Zástupný objekt pre obsah 5"/>
          <p:cNvSpPr>
            <a:spLocks noGrp="1"/>
          </p:cNvSpPr>
          <p:nvPr>
            <p:ph idx="1"/>
          </p:nvPr>
        </p:nvSpPr>
        <p:spPr>
          <a:xfrm>
            <a:off x="1341120" y="1052736"/>
            <a:ext cx="8859336" cy="5472608"/>
          </a:xfrm>
        </p:spPr>
        <p:txBody>
          <a:bodyPr/>
          <a:lstStyle/>
          <a:p>
            <a:pPr marL="45720" indent="0">
              <a:buNone/>
            </a:pPr>
            <a:r>
              <a:rPr lang="sk-SK" sz="2400" b="1" dirty="0" smtClean="0">
                <a:solidFill>
                  <a:schemeClr val="accent6">
                    <a:lumMod val="50000"/>
                  </a:schemeClr>
                </a:solidFill>
              </a:rPr>
              <a:t>Učebná prax </a:t>
            </a: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– pod dohľadom pedagóga</a:t>
            </a:r>
          </a:p>
          <a:p>
            <a:pPr marL="45720" indent="0">
              <a:buNone/>
            </a:pPr>
            <a:r>
              <a:rPr lang="sk-SK" sz="2400" b="1" dirty="0" smtClean="0">
                <a:solidFill>
                  <a:schemeClr val="accent6">
                    <a:lumMod val="50000"/>
                  </a:schemeClr>
                </a:solidFill>
              </a:rPr>
              <a:t>Odborná prax </a:t>
            </a: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– individuálna</a:t>
            </a:r>
          </a:p>
          <a:p>
            <a:pPr marL="45720" indent="0">
              <a:buNone/>
            </a:pP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- v skupinách pod dohľadom inštruktora na pracoviskách</a:t>
            </a:r>
          </a:p>
          <a:p>
            <a:pPr lvl="0"/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Zariadenia poskytujúce služby – ubytovanie, stravovanie</a:t>
            </a: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pPr marL="45720" lvl="0" indent="0">
              <a:buNone/>
            </a:pP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služby turizmu</a:t>
            </a:r>
          </a:p>
          <a:p>
            <a:pPr lvl="0"/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Cestovné kancelárie, agentúry</a:t>
            </a:r>
          </a:p>
          <a:p>
            <a:pPr lvl="0"/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Turistické informačné kancelárie</a:t>
            </a:r>
          </a:p>
          <a:p>
            <a:pPr lvl="0"/>
            <a:r>
              <a:rPr lang="sk-SK" sz="2400" dirty="0">
                <a:solidFill>
                  <a:schemeClr val="accent6">
                    <a:lumMod val="50000"/>
                  </a:schemeClr>
                </a:solidFill>
              </a:rPr>
              <a:t>Oddelenia kultúry a cestovného ruchu pri samosprávach</a:t>
            </a:r>
          </a:p>
          <a:p>
            <a:pPr marL="45720" indent="0">
              <a:buNone/>
            </a:pPr>
            <a:endParaRPr lang="sk-SK" dirty="0" smtClean="0"/>
          </a:p>
          <a:p>
            <a:pPr marL="4572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0382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0.9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"/>
</p:tagLst>
</file>

<file path=ppt/theme/theme1.xml><?xml version="1.0" encoding="utf-8"?>
<a:theme xmlns:a="http://schemas.openxmlformats.org/drawingml/2006/main" name="Banded Design Blue 16x9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anded_Design_Blue">
    <a:dk1>
      <a:srgbClr val="404040"/>
    </a:dk1>
    <a:lt1>
      <a:sysClr val="window" lastClr="FFFFFF"/>
    </a:lt1>
    <a:dk2>
      <a:srgbClr val="263050"/>
    </a:dk2>
    <a:lt2>
      <a:srgbClr val="E5E8E8"/>
    </a:lt2>
    <a:accent1>
      <a:srgbClr val="77B142"/>
    </a:accent1>
    <a:accent2>
      <a:srgbClr val="E3C01E"/>
    </a:accent2>
    <a:accent3>
      <a:srgbClr val="0070C0"/>
    </a:accent3>
    <a:accent4>
      <a:srgbClr val="7556A4"/>
    </a:accent4>
    <a:accent5>
      <a:srgbClr val="F08F1E"/>
    </a:accent5>
    <a:accent6>
      <a:srgbClr val="CB3E3A"/>
    </a:accent6>
    <a:hlink>
      <a:srgbClr val="0070C0"/>
    </a:hlink>
    <a:folHlink>
      <a:srgbClr val="7556A4"/>
    </a:folHlink>
  </a:clrScheme>
</a:themeOverride>
</file>

<file path=ppt/theme/themeOverride2.xml><?xml version="1.0" encoding="utf-8"?>
<a:themeOverride xmlns:a="http://schemas.openxmlformats.org/drawingml/2006/main">
  <a:clrScheme name="Banded_Design_Blue">
    <a:dk1>
      <a:srgbClr val="404040"/>
    </a:dk1>
    <a:lt1>
      <a:sysClr val="window" lastClr="FFFFFF"/>
    </a:lt1>
    <a:dk2>
      <a:srgbClr val="263050"/>
    </a:dk2>
    <a:lt2>
      <a:srgbClr val="E5E8E8"/>
    </a:lt2>
    <a:accent1>
      <a:srgbClr val="77B142"/>
    </a:accent1>
    <a:accent2>
      <a:srgbClr val="E3C01E"/>
    </a:accent2>
    <a:accent3>
      <a:srgbClr val="0070C0"/>
    </a:accent3>
    <a:accent4>
      <a:srgbClr val="7556A4"/>
    </a:accent4>
    <a:accent5>
      <a:srgbClr val="F08F1E"/>
    </a:accent5>
    <a:accent6>
      <a:srgbClr val="CB3E3A"/>
    </a:accent6>
    <a:hlink>
      <a:srgbClr val="0070C0"/>
    </a:hlink>
    <a:folHlink>
      <a:srgbClr val="7556A4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3149403-D037-43A9-A21D-FD77B990766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759</Words>
  <Application>Microsoft Office PowerPoint</Application>
  <PresentationFormat>Širokouhlá</PresentationFormat>
  <Paragraphs>172</Paragraphs>
  <Slides>45</Slides>
  <Notes>8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45</vt:i4>
      </vt:variant>
    </vt:vector>
  </HeadingPairs>
  <TitlesOfParts>
    <vt:vector size="54" baseType="lpstr">
      <vt:lpstr>Aparajita</vt:lpstr>
      <vt:lpstr>Arial</vt:lpstr>
      <vt:lpstr>Arial Narrow CE</vt:lpstr>
      <vt:lpstr>Batang</vt:lpstr>
      <vt:lpstr>Corbel</vt:lpstr>
      <vt:lpstr>Euphemia</vt:lpstr>
      <vt:lpstr>Monotype Corsiva</vt:lpstr>
      <vt:lpstr>Wingdings</vt:lpstr>
      <vt:lpstr>Banded Design Blue 16x9</vt:lpstr>
      <vt:lpstr>Manažment regionálneho CR </vt:lpstr>
      <vt:lpstr>Prezentácia programu PowerPoint</vt:lpstr>
      <vt:lpstr>Základné informácie o škole</vt:lpstr>
      <vt:lpstr>MEDZINÁRODNÝ  CERTIFIKÁT IES</vt:lpstr>
      <vt:lpstr>Údaje o odbore</vt:lpstr>
      <vt:lpstr>Absolvent odborného zamerania vie/pozná</vt:lpstr>
      <vt:lpstr> Absolvent odborného zamerania vie/pozná</vt:lpstr>
      <vt:lpstr>Profilové predmety</vt:lpstr>
      <vt:lpstr>Prax na našej škole</vt:lpstr>
      <vt:lpstr>Vybavenie učební</vt:lpstr>
      <vt:lpstr>ODBORNÁ UČEBŇA EKONOMIKY, ÚČTOVNÍCTVA, APLIKOVANEJ INFORMATIKY</vt:lpstr>
      <vt:lpstr>   UČEBŇA JAZYKOV</vt:lpstr>
      <vt:lpstr>ODBORNÁ UČEBŇA ADMINISTRATÍVY  A KOREŠPONDENCIE</vt:lpstr>
      <vt:lpstr>ODBORNÁ UČEBŇA ODBORNEJ PRAXE   A VIDIECKEJ TURISTIKY </vt:lpstr>
      <vt:lpstr>       Podmienky prijatia na našu školu</vt:lpstr>
      <vt:lpstr>Ďalšie vzdelávanie</vt:lpstr>
      <vt:lpstr>Uplatnenie absolventov</vt:lpstr>
      <vt:lpstr>Uplatnenie absolventov</vt:lpstr>
      <vt:lpstr>Prezentácia programu PowerPoint</vt:lpstr>
      <vt:lpstr>Kurz sprievodcu cestovného ruchu </vt:lpstr>
      <vt:lpstr>Využitie osvedčenia sprievodcu v praxi </vt:lpstr>
      <vt:lpstr>Prezentácia programu PowerPoint</vt:lpstr>
      <vt:lpstr>Súťaže</vt:lpstr>
      <vt:lpstr>                    Krúžky na našej škole</vt:lpstr>
      <vt:lpstr>Naše súťaže</vt:lpstr>
      <vt:lpstr>Prezentácia programu PowerPoint</vt:lpstr>
      <vt:lpstr>Prezentácia programu PowerPoint</vt:lpstr>
      <vt:lpstr>Krúžok CR - turistiky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Vianočné trhy</vt:lpstr>
      <vt:lpstr>Lyžiarsky kurz</vt:lpstr>
      <vt:lpstr>Zážitkové učenie</vt:lpstr>
      <vt:lpstr>Vianočná akadémia</vt:lpstr>
      <vt:lpstr>A opäť cestujeme</vt:lpstr>
      <vt:lpstr>Školský ples</vt:lpstr>
      <vt:lpstr>Sprievodcovský kurz</vt:lpstr>
      <vt:lpstr>Výlet s partnerskou školou z Bardejova</vt:lpstr>
      <vt:lpstr>Odborné exkurzie</vt:lpstr>
      <vt:lpstr>Prezentácia programu PowerPoint</vt:lpstr>
      <vt:lpstr>https://www.sospsvza.sk/   </vt:lpstr>
      <vt:lpstr>Ďakujem za pozornosť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2015-10-27T10:46:06Z</dcterms:created>
  <dcterms:modified xsi:type="dcterms:W3CDTF">2021-11-17T19:41:12Z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TC034172719991</vt:lpwstr>
  </property>
</Properties>
</file>