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9"/>
  </p:notesMasterIdLst>
  <p:sldIdLst>
    <p:sldId id="260" r:id="rId2"/>
    <p:sldId id="274" r:id="rId3"/>
    <p:sldId id="261" r:id="rId4"/>
    <p:sldId id="278" r:id="rId5"/>
    <p:sldId id="263" r:id="rId6"/>
    <p:sldId id="264" r:id="rId7"/>
    <p:sldId id="266" r:id="rId8"/>
    <p:sldId id="267" r:id="rId9"/>
    <p:sldId id="268" r:id="rId10"/>
    <p:sldId id="269" r:id="rId11"/>
    <p:sldId id="273" r:id="rId12"/>
    <p:sldId id="277" r:id="rId13"/>
    <p:sldId id="271" r:id="rId14"/>
    <p:sldId id="272" r:id="rId15"/>
    <p:sldId id="270" r:id="rId16"/>
    <p:sldId id="276" r:id="rId17"/>
    <p:sldId id="275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f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FA80E-B6A7-4D21-B15A-9AB2B0B67AF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6C37497-6D04-4149-92C1-1410662C9A28}">
      <dgm:prSet phldrT="[Text]"/>
      <dgm:spPr/>
      <dgm:t>
        <a:bodyPr/>
        <a:lstStyle/>
        <a:p>
          <a:r>
            <a:rPr lang="sk-SK" dirty="0" smtClean="0"/>
            <a:t>POTRAVINÁRSKE ODBORNÉ PREDMETY</a:t>
          </a:r>
          <a:endParaRPr lang="sk-SK" dirty="0"/>
        </a:p>
      </dgm:t>
    </dgm:pt>
    <dgm:pt modelId="{61667C97-3757-4A7D-B6BE-096FB19CD073}" type="parTrans" cxnId="{E86454E7-C920-440B-AD6B-3D28BEA5D81D}">
      <dgm:prSet/>
      <dgm:spPr/>
      <dgm:t>
        <a:bodyPr/>
        <a:lstStyle/>
        <a:p>
          <a:endParaRPr lang="sk-SK"/>
        </a:p>
      </dgm:t>
    </dgm:pt>
    <dgm:pt modelId="{B5D4F6DD-0201-4F54-8AEB-B260ABF7A5C8}" type="sibTrans" cxnId="{E86454E7-C920-440B-AD6B-3D28BEA5D81D}">
      <dgm:prSet/>
      <dgm:spPr/>
      <dgm:t>
        <a:bodyPr/>
        <a:lstStyle/>
        <a:p>
          <a:endParaRPr lang="sk-SK"/>
        </a:p>
      </dgm:t>
    </dgm:pt>
    <dgm:pt modelId="{2B463778-9138-461C-B415-95A5698CCC12}">
      <dgm:prSet phldrT="[Text]"/>
      <dgm:spPr/>
      <dgm:t>
        <a:bodyPr/>
        <a:lstStyle/>
        <a:p>
          <a:r>
            <a:rPr lang="sk-SK" dirty="0" smtClean="0"/>
            <a:t>EKONOMICKÉ PREDMETY</a:t>
          </a:r>
          <a:endParaRPr lang="sk-SK" dirty="0"/>
        </a:p>
      </dgm:t>
    </dgm:pt>
    <dgm:pt modelId="{AB153605-151A-4EA0-9A31-29B252345320}" type="parTrans" cxnId="{62C94B9F-8630-4742-B661-E4762FCC5DBF}">
      <dgm:prSet/>
      <dgm:spPr/>
      <dgm:t>
        <a:bodyPr/>
        <a:lstStyle/>
        <a:p>
          <a:endParaRPr lang="sk-SK"/>
        </a:p>
      </dgm:t>
    </dgm:pt>
    <dgm:pt modelId="{CF978A91-4C2D-4287-B36A-24BE11B9288D}" type="sibTrans" cxnId="{62C94B9F-8630-4742-B661-E4762FCC5DBF}">
      <dgm:prSet/>
      <dgm:spPr/>
      <dgm:t>
        <a:bodyPr/>
        <a:lstStyle/>
        <a:p>
          <a:endParaRPr lang="sk-SK"/>
        </a:p>
      </dgm:t>
    </dgm:pt>
    <dgm:pt modelId="{D35FE9D1-8616-4851-AEEF-B5AE16738A03}">
      <dgm:prSet phldrT="[Text]"/>
      <dgm:spPr/>
      <dgm:t>
        <a:bodyPr/>
        <a:lstStyle/>
        <a:p>
          <a:r>
            <a:rPr lang="sk-SK" dirty="0" smtClean="0"/>
            <a:t>ODBORNÁ PRAX</a:t>
          </a:r>
          <a:endParaRPr lang="sk-SK" dirty="0"/>
        </a:p>
      </dgm:t>
    </dgm:pt>
    <dgm:pt modelId="{4C31C4C7-15C5-4E76-9523-A9A660566793}" type="parTrans" cxnId="{BCE9D664-D393-4E3D-B636-1743A9F5B605}">
      <dgm:prSet/>
      <dgm:spPr/>
      <dgm:t>
        <a:bodyPr/>
        <a:lstStyle/>
        <a:p>
          <a:endParaRPr lang="sk-SK"/>
        </a:p>
      </dgm:t>
    </dgm:pt>
    <dgm:pt modelId="{7D2AF5BF-022C-45E5-AD8A-CB597BBE4AA6}" type="sibTrans" cxnId="{BCE9D664-D393-4E3D-B636-1743A9F5B605}">
      <dgm:prSet/>
      <dgm:spPr/>
      <dgm:t>
        <a:bodyPr/>
        <a:lstStyle/>
        <a:p>
          <a:endParaRPr lang="sk-SK"/>
        </a:p>
      </dgm:t>
    </dgm:pt>
    <dgm:pt modelId="{B784FE23-6C7A-48DE-94FF-0956E490D0E8}" type="pres">
      <dgm:prSet presAssocID="{879FA80E-B6A7-4D21-B15A-9AB2B0B67A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84FF187-9C46-4358-AD6A-2217B78512C0}" type="pres">
      <dgm:prSet presAssocID="{F6C37497-6D04-4149-92C1-1410662C9A28}" presName="composite" presStyleCnt="0"/>
      <dgm:spPr/>
    </dgm:pt>
    <dgm:pt modelId="{2D16F09A-79EF-4D2A-B325-2822E1EA3162}" type="pres">
      <dgm:prSet presAssocID="{F6C37497-6D04-4149-92C1-1410662C9A28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13E54EC-FDCF-473F-8496-C214660318D8}" type="pres">
      <dgm:prSet presAssocID="{F6C37497-6D04-4149-92C1-1410662C9A28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</dgm:pt>
    <dgm:pt modelId="{D8A7D294-9130-4622-95B3-C7A9DAA218F1}" type="pres">
      <dgm:prSet presAssocID="{B5D4F6DD-0201-4F54-8AEB-B260ABF7A5C8}" presName="sibTrans" presStyleCnt="0"/>
      <dgm:spPr/>
    </dgm:pt>
    <dgm:pt modelId="{CC05DF16-F311-4A9C-AAE0-3FBA1FA668C6}" type="pres">
      <dgm:prSet presAssocID="{2B463778-9138-461C-B415-95A5698CCC12}" presName="composite" presStyleCnt="0"/>
      <dgm:spPr/>
    </dgm:pt>
    <dgm:pt modelId="{36AF70C1-2D89-4C35-9A59-CB26BE186FAE}" type="pres">
      <dgm:prSet presAssocID="{2B463778-9138-461C-B415-95A5698CCC12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8780233-D819-4830-8DE5-AD479BE10182}" type="pres">
      <dgm:prSet presAssocID="{2B463778-9138-461C-B415-95A5698CCC12}" presName="rect2" presStyleLbl="fgImgPlace1" presStyleIdx="1" presStyleCnt="3" custLinFactNeighborY="-2288"/>
      <dgm:spPr/>
    </dgm:pt>
    <dgm:pt modelId="{E4044F6D-8B96-4F42-9B8E-94477178403A}" type="pres">
      <dgm:prSet presAssocID="{CF978A91-4C2D-4287-B36A-24BE11B9288D}" presName="sibTrans" presStyleCnt="0"/>
      <dgm:spPr/>
    </dgm:pt>
    <dgm:pt modelId="{AD9292C5-3590-4A4D-BC97-45FBC43F030B}" type="pres">
      <dgm:prSet presAssocID="{D35FE9D1-8616-4851-AEEF-B5AE16738A03}" presName="composite" presStyleCnt="0"/>
      <dgm:spPr/>
    </dgm:pt>
    <dgm:pt modelId="{6A64DD95-0537-435B-BE65-3ECE8108CBEE}" type="pres">
      <dgm:prSet presAssocID="{D35FE9D1-8616-4851-AEEF-B5AE16738A03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AC75E7E-ECC9-4EE1-AE8B-B7DA275952BD}" type="pres">
      <dgm:prSet presAssocID="{D35FE9D1-8616-4851-AEEF-B5AE16738A03}" presName="rect2" presStyleLbl="fgImgPlac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BCE9D664-D393-4E3D-B636-1743A9F5B605}" srcId="{879FA80E-B6A7-4D21-B15A-9AB2B0B67AFC}" destId="{D35FE9D1-8616-4851-AEEF-B5AE16738A03}" srcOrd="2" destOrd="0" parTransId="{4C31C4C7-15C5-4E76-9523-A9A660566793}" sibTransId="{7D2AF5BF-022C-45E5-AD8A-CB597BBE4AA6}"/>
    <dgm:cxn modelId="{FAF2CF2D-D512-4D4B-9F63-CA99CFF63500}" type="presOf" srcId="{879FA80E-B6A7-4D21-B15A-9AB2B0B67AFC}" destId="{B784FE23-6C7A-48DE-94FF-0956E490D0E8}" srcOrd="0" destOrd="0" presId="urn:microsoft.com/office/officeart/2008/layout/PictureStrips"/>
    <dgm:cxn modelId="{E86454E7-C920-440B-AD6B-3D28BEA5D81D}" srcId="{879FA80E-B6A7-4D21-B15A-9AB2B0B67AFC}" destId="{F6C37497-6D04-4149-92C1-1410662C9A28}" srcOrd="0" destOrd="0" parTransId="{61667C97-3757-4A7D-B6BE-096FB19CD073}" sibTransId="{B5D4F6DD-0201-4F54-8AEB-B260ABF7A5C8}"/>
    <dgm:cxn modelId="{62C94B9F-8630-4742-B661-E4762FCC5DBF}" srcId="{879FA80E-B6A7-4D21-B15A-9AB2B0B67AFC}" destId="{2B463778-9138-461C-B415-95A5698CCC12}" srcOrd="1" destOrd="0" parTransId="{AB153605-151A-4EA0-9A31-29B252345320}" sibTransId="{CF978A91-4C2D-4287-B36A-24BE11B9288D}"/>
    <dgm:cxn modelId="{CDB5FA9B-5B8A-487B-BB97-B1A8F7536BFC}" type="presOf" srcId="{F6C37497-6D04-4149-92C1-1410662C9A28}" destId="{2D16F09A-79EF-4D2A-B325-2822E1EA3162}" srcOrd="0" destOrd="0" presId="urn:microsoft.com/office/officeart/2008/layout/PictureStrips"/>
    <dgm:cxn modelId="{49A0E938-A629-43D7-9F38-6E7F1EF128A9}" type="presOf" srcId="{D35FE9D1-8616-4851-AEEF-B5AE16738A03}" destId="{6A64DD95-0537-435B-BE65-3ECE8108CBEE}" srcOrd="0" destOrd="0" presId="urn:microsoft.com/office/officeart/2008/layout/PictureStrips"/>
    <dgm:cxn modelId="{D6D549E2-D8A9-42BD-BF30-1A493FC68F8B}" type="presOf" srcId="{2B463778-9138-461C-B415-95A5698CCC12}" destId="{36AF70C1-2D89-4C35-9A59-CB26BE186FAE}" srcOrd="0" destOrd="0" presId="urn:microsoft.com/office/officeart/2008/layout/PictureStrips"/>
    <dgm:cxn modelId="{D19C9FEF-9FE2-4378-B413-AFA5F6D44DEB}" type="presParOf" srcId="{B784FE23-6C7A-48DE-94FF-0956E490D0E8}" destId="{E84FF187-9C46-4358-AD6A-2217B78512C0}" srcOrd="0" destOrd="0" presId="urn:microsoft.com/office/officeart/2008/layout/PictureStrips"/>
    <dgm:cxn modelId="{085637D8-6FCB-49AA-AEF4-368BD7DA653B}" type="presParOf" srcId="{E84FF187-9C46-4358-AD6A-2217B78512C0}" destId="{2D16F09A-79EF-4D2A-B325-2822E1EA3162}" srcOrd="0" destOrd="0" presId="urn:microsoft.com/office/officeart/2008/layout/PictureStrips"/>
    <dgm:cxn modelId="{B5151856-4E8B-427B-98DF-79B99BF4DBE9}" type="presParOf" srcId="{E84FF187-9C46-4358-AD6A-2217B78512C0}" destId="{513E54EC-FDCF-473F-8496-C214660318D8}" srcOrd="1" destOrd="0" presId="urn:microsoft.com/office/officeart/2008/layout/PictureStrips"/>
    <dgm:cxn modelId="{E20B6C81-668C-4050-84AF-D4D2EF5A0C83}" type="presParOf" srcId="{B784FE23-6C7A-48DE-94FF-0956E490D0E8}" destId="{D8A7D294-9130-4622-95B3-C7A9DAA218F1}" srcOrd="1" destOrd="0" presId="urn:microsoft.com/office/officeart/2008/layout/PictureStrips"/>
    <dgm:cxn modelId="{BA48742D-5A37-4E4A-9600-0E00C3530A9D}" type="presParOf" srcId="{B784FE23-6C7A-48DE-94FF-0956E490D0E8}" destId="{CC05DF16-F311-4A9C-AAE0-3FBA1FA668C6}" srcOrd="2" destOrd="0" presId="urn:microsoft.com/office/officeart/2008/layout/PictureStrips"/>
    <dgm:cxn modelId="{D57DE094-569F-482A-A830-91F7488A7012}" type="presParOf" srcId="{CC05DF16-F311-4A9C-AAE0-3FBA1FA668C6}" destId="{36AF70C1-2D89-4C35-9A59-CB26BE186FAE}" srcOrd="0" destOrd="0" presId="urn:microsoft.com/office/officeart/2008/layout/PictureStrips"/>
    <dgm:cxn modelId="{67AE507A-BF46-48E4-8871-BDEE3EFF7E4F}" type="presParOf" srcId="{CC05DF16-F311-4A9C-AAE0-3FBA1FA668C6}" destId="{98780233-D819-4830-8DE5-AD479BE10182}" srcOrd="1" destOrd="0" presId="urn:microsoft.com/office/officeart/2008/layout/PictureStrips"/>
    <dgm:cxn modelId="{8DABDBF0-7B7B-4AD9-BDBC-3AEE8E2F6AD8}" type="presParOf" srcId="{B784FE23-6C7A-48DE-94FF-0956E490D0E8}" destId="{E4044F6D-8B96-4F42-9B8E-94477178403A}" srcOrd="3" destOrd="0" presId="urn:microsoft.com/office/officeart/2008/layout/PictureStrips"/>
    <dgm:cxn modelId="{2137A3F7-AAF4-4F4B-AC6E-A3DACD924A9F}" type="presParOf" srcId="{B784FE23-6C7A-48DE-94FF-0956E490D0E8}" destId="{AD9292C5-3590-4A4D-BC97-45FBC43F030B}" srcOrd="4" destOrd="0" presId="urn:microsoft.com/office/officeart/2008/layout/PictureStrips"/>
    <dgm:cxn modelId="{38BAD980-5322-4939-B2AF-3E4EE58E254A}" type="presParOf" srcId="{AD9292C5-3590-4A4D-BC97-45FBC43F030B}" destId="{6A64DD95-0537-435B-BE65-3ECE8108CBEE}" srcOrd="0" destOrd="0" presId="urn:microsoft.com/office/officeart/2008/layout/PictureStrips"/>
    <dgm:cxn modelId="{552814EC-7E34-4BB3-B2E1-E0CACF465698}" type="presParOf" srcId="{AD9292C5-3590-4A4D-BC97-45FBC43F030B}" destId="{9AC75E7E-ECC9-4EE1-AE8B-B7DA275952B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6F09A-79EF-4D2A-B325-2822E1EA3162}">
      <dsp:nvSpPr>
        <dsp:cNvPr id="0" name=""/>
        <dsp:cNvSpPr/>
      </dsp:nvSpPr>
      <dsp:spPr>
        <a:xfrm>
          <a:off x="195742" y="485768"/>
          <a:ext cx="4641694" cy="14505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92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smtClean="0"/>
            <a:t>POTRAVINÁRSKE ODBORNÉ PREDMETY</a:t>
          </a:r>
          <a:endParaRPr lang="sk-SK" sz="2900" kern="1200" dirty="0"/>
        </a:p>
      </dsp:txBody>
      <dsp:txXfrm>
        <a:off x="195742" y="485768"/>
        <a:ext cx="4641694" cy="1450529"/>
      </dsp:txXfrm>
    </dsp:sp>
    <dsp:sp modelId="{513E54EC-FDCF-473F-8496-C214660318D8}">
      <dsp:nvSpPr>
        <dsp:cNvPr id="0" name=""/>
        <dsp:cNvSpPr/>
      </dsp:nvSpPr>
      <dsp:spPr>
        <a:xfrm>
          <a:off x="2338" y="276247"/>
          <a:ext cx="1015370" cy="15230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F70C1-2D89-4C35-9A59-CB26BE186FAE}">
      <dsp:nvSpPr>
        <dsp:cNvPr id="0" name=""/>
        <dsp:cNvSpPr/>
      </dsp:nvSpPr>
      <dsp:spPr>
        <a:xfrm>
          <a:off x="5228629" y="485768"/>
          <a:ext cx="4641694" cy="14505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92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smtClean="0"/>
            <a:t>EKONOMICKÉ PREDMETY</a:t>
          </a:r>
          <a:endParaRPr lang="sk-SK" sz="2900" kern="1200" dirty="0"/>
        </a:p>
      </dsp:txBody>
      <dsp:txXfrm>
        <a:off x="5228629" y="485768"/>
        <a:ext cx="4641694" cy="1450529"/>
      </dsp:txXfrm>
    </dsp:sp>
    <dsp:sp modelId="{98780233-D819-4830-8DE5-AD479BE10182}">
      <dsp:nvSpPr>
        <dsp:cNvPr id="0" name=""/>
        <dsp:cNvSpPr/>
      </dsp:nvSpPr>
      <dsp:spPr>
        <a:xfrm>
          <a:off x="5035225" y="241399"/>
          <a:ext cx="1015370" cy="15230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4DD95-0537-435B-BE65-3ECE8108CBEE}">
      <dsp:nvSpPr>
        <dsp:cNvPr id="0" name=""/>
        <dsp:cNvSpPr/>
      </dsp:nvSpPr>
      <dsp:spPr>
        <a:xfrm>
          <a:off x="2712186" y="2311823"/>
          <a:ext cx="4641694" cy="14505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92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smtClean="0"/>
            <a:t>ODBORNÁ PRAX</a:t>
          </a:r>
          <a:endParaRPr lang="sk-SK" sz="2900" kern="1200" dirty="0"/>
        </a:p>
      </dsp:txBody>
      <dsp:txXfrm>
        <a:off x="2712186" y="2311823"/>
        <a:ext cx="4641694" cy="1450529"/>
      </dsp:txXfrm>
    </dsp:sp>
    <dsp:sp modelId="{9AC75E7E-ECC9-4EE1-AE8B-B7DA275952BD}">
      <dsp:nvSpPr>
        <dsp:cNvPr id="0" name=""/>
        <dsp:cNvSpPr/>
      </dsp:nvSpPr>
      <dsp:spPr>
        <a:xfrm>
          <a:off x="2518782" y="2102302"/>
          <a:ext cx="1015370" cy="152305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A8A89E-4083-4CC4-A1B7-0B0AB844C912}" type="datetimeFigureOut">
              <a:rPr lang="sk-SK"/>
              <a:pPr>
                <a:defRPr/>
              </a:pPr>
              <a:t>10. 11. 2021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059573-A3EB-4B9A-BD8C-7BFAD9DCACC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331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7CB1A3-D07A-4C02-95BC-C25E7208F704}" type="slidenum">
              <a:rPr lang="sk-SK" altLang="sk-SK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sk-SK" altLang="sk-SK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536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A8C88D-A8EB-4E62-9A78-FFB09E100FE5}" type="slidenum">
              <a:rPr lang="sk-SK" altLang="sk-SK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sk-SK" altLang="sk-SK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741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1F8B5-6662-4302-B7F7-9DD54FEBFD4B}" type="slidenum">
              <a:rPr lang="sk-SK" altLang="sk-SK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k-SK" altLang="sk-SK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2355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5098B6-B5E6-4A53-8052-B53412BF29A8}" type="slidenum">
              <a:rPr lang="sk-SK" altLang="sk-SK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sk-SK" altLang="sk-SK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14F9BD-DCB8-419E-9F66-E90054F04EA4}" type="datetime1">
              <a:rPr lang="sk-SK"/>
              <a:pPr>
                <a:defRPr/>
              </a:pPr>
              <a:t>10. 11. 2021</a:t>
            </a:fld>
            <a:endParaRPr lang="sk-S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7E8FC7-5D48-4BBA-8D3A-151EAC4AD8E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142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F1AE-C26D-4362-97C6-D018EB3DE9F6}" type="datetime1">
              <a:rPr lang="sk-SK"/>
              <a:pPr>
                <a:defRPr/>
              </a:pPr>
              <a:t>10. 11. 2021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8B18-2BAA-4C60-A728-EAD386F4556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323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1275-206D-4563-B796-25B023248FF1}" type="datetime1">
              <a:rPr lang="sk-SK"/>
              <a:pPr>
                <a:defRPr/>
              </a:pPr>
              <a:t>10. 11. 2021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B0A8-5B90-4E88-A556-DA868F7AFB8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390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8FD6-6237-47D8-93AA-F502E8F79945}" type="datetime1">
              <a:rPr lang="sk-SK"/>
              <a:pPr>
                <a:defRPr/>
              </a:pPr>
              <a:t>10. 11. 2021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B506E-85A9-41F4-9DCF-EDC32F26717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51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DDCA-CC01-442A-9174-EFDE576D7B6F}" type="datetime1">
              <a:rPr lang="sk-SK"/>
              <a:pPr>
                <a:defRPr/>
              </a:pPr>
              <a:t>10. 11. 2021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2E2A-0C44-4DE0-BDFC-3865D424BDE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575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7469-26D0-4374-AB08-E8537142F89A}" type="datetime1">
              <a:rPr lang="sk-SK"/>
              <a:pPr>
                <a:defRPr/>
              </a:pPr>
              <a:t>10. 11. 2021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603B-CB70-4F28-997A-746544A8B08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053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40692-A4FD-4381-9FE2-716999464DDB}" type="datetime1">
              <a:rPr lang="sk-SK"/>
              <a:pPr>
                <a:defRPr/>
              </a:pPr>
              <a:t>10. 11. 2021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DC68-8853-4A0B-8C4A-0A3723634D0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283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52E8-F956-4193-8D16-9C1FFBBD9152}" type="datetime1">
              <a:rPr lang="sk-SK"/>
              <a:pPr>
                <a:defRPr/>
              </a:pPr>
              <a:t>10. 11. 2021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D22F-D9D9-4625-A090-5FEDD43BFDF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624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C771-2423-4771-9C6C-72ED4E106783}" type="datetime1">
              <a:rPr lang="sk-SK"/>
              <a:pPr>
                <a:defRPr/>
              </a:pPr>
              <a:t>10. 11. 2021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61FD-29A0-47EB-A882-D49B873652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779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8039-E0A4-410C-944B-0FD66A34E831}" type="datetime1">
              <a:rPr lang="sk-SK"/>
              <a:pPr>
                <a:defRPr/>
              </a:pPr>
              <a:t>10. 11. 2021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8B00-0A78-459D-A8AF-280CF17B6CD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451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6B24-EF4F-4EF0-AB42-69F5045F72AF}" type="datetime1">
              <a:rPr lang="sk-SK"/>
              <a:pPr>
                <a:defRPr/>
              </a:pPr>
              <a:t>10. 11. 2021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FE1E-6726-452D-81BD-A23CD339506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151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  <a:endParaRPr lang="en-US" altLang="sk-SK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Upraviť štýly predlohy textu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6AE562DF-DEEC-4FCD-92CA-1DDCC3EEE2AC}" type="datetime1">
              <a:rPr lang="sk-SK"/>
              <a:pPr>
                <a:defRPr/>
              </a:pPr>
              <a:t>10. 11. 2021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6BB20241-5C71-4AFD-A961-5C0CADE3C88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27" r:id="rId2"/>
    <p:sldLayoutId id="214748383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s://www.sospsvza.s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iaditel@spospredza.edu.sk" TargetMode="External"/><Relationship Id="rId2" Type="http://schemas.openxmlformats.org/officeDocument/2006/relationships/hyperlink" Target="mailto:sekretariat@spospredza.edu.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obsahu 2"/>
          <p:cNvSpPr>
            <a:spLocks noGrp="1"/>
          </p:cNvSpPr>
          <p:nvPr>
            <p:ph idx="1"/>
          </p:nvPr>
        </p:nvSpPr>
        <p:spPr>
          <a:xfrm>
            <a:off x="404813" y="287338"/>
            <a:ext cx="11285537" cy="6353175"/>
          </a:xfrm>
          <a:blipFill dpi="0" rotWithShape="0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sk-SK" altLang="sk-SK" sz="4000" smtClean="0"/>
              <a:t> </a:t>
            </a:r>
            <a:r>
              <a:rPr lang="sk-SK" altLang="sk-SK" sz="4000" b="1" smtClean="0"/>
              <a:t>POTRAVINÁRSTVO</a:t>
            </a:r>
            <a:endParaRPr lang="sk-SK" altLang="sk-SK" sz="4000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sk-SK" altLang="sk-SK" sz="4000" smtClean="0"/>
              <a:t> </a:t>
            </a:r>
            <a:r>
              <a:rPr lang="sk-SK" altLang="sk-SK" sz="4000" b="1" smtClean="0"/>
              <a:t>potravinár- kvalitár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sk-SK" altLang="sk-SK" sz="4000" smtClean="0"/>
          </a:p>
        </p:txBody>
      </p:sp>
      <p:pic>
        <p:nvPicPr>
          <p:cNvPr id="5123" name="Picture 2" descr="VÃ½sledok vyhÄ¾adÃ¡vania obrÃ¡zkov pre dopyt kvalita potravÃ­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892300"/>
            <a:ext cx="41783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3625">
            <a:off x="854767" y="3910373"/>
            <a:ext cx="3659177" cy="243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8879">
            <a:off x="7656103" y="3993160"/>
            <a:ext cx="3653301" cy="255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z="1400" b="1">
                <a:solidFill>
                  <a:schemeClr val="tx1"/>
                </a:solidFill>
              </a:rPr>
              <a:t>SOŠ poľnohospodárstva a služieb na vidieku, Žilina</a:t>
            </a:r>
            <a:endParaRPr lang="sk-SK" sz="1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20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 eaLnBrk="1" hangingPunct="1"/>
            <a:r>
              <a:rPr lang="sk-SK" altLang="sk-SK" sz="4000" b="1" smtClean="0">
                <a:solidFill>
                  <a:srgbClr val="006600"/>
                </a:solidFill>
                <a:latin typeface="Arial Narrow CE"/>
              </a:rPr>
              <a:t>UČEBŇA JAZYKOV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371600"/>
            <a:ext cx="8467725" cy="529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</p:spTree>
    <p:custDataLst>
      <p:tags r:id="rId1"/>
    </p:custDataLst>
  </p:cSld>
  <p:clrMapOvr>
    <a:masterClrMapping/>
  </p:clrMapOvr>
  <p:transition spd="slow" advTm="629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/>
              <a:t>Prístrojové vybavenie</a:t>
            </a:r>
          </a:p>
        </p:txBody>
      </p:sp>
      <p:sp>
        <p:nvSpPr>
          <p:cNvPr id="18435" name="Zástupný objekt pre obsah 2"/>
          <p:cNvSpPr>
            <a:spLocks noGrp="1"/>
          </p:cNvSpPr>
          <p:nvPr>
            <p:ph idx="1"/>
          </p:nvPr>
        </p:nvSpPr>
        <p:spPr>
          <a:xfrm>
            <a:off x="1100138" y="1965325"/>
            <a:ext cx="9872662" cy="4038600"/>
          </a:xfrm>
        </p:spPr>
        <p:txBody>
          <a:bodyPr/>
          <a:lstStyle/>
          <a:p>
            <a:pPr eaLnBrk="1" hangingPunct="1"/>
            <a:r>
              <a:rPr lang="sk-SK" altLang="sk-SK" smtClean="0">
                <a:solidFill>
                  <a:schemeClr val="tx1"/>
                </a:solidFill>
              </a:rPr>
              <a:t>Konduktometer</a:t>
            </a:r>
          </a:p>
          <a:p>
            <a:pPr eaLnBrk="1" hangingPunct="1"/>
            <a:r>
              <a:rPr lang="sk-SK" altLang="sk-SK" smtClean="0">
                <a:solidFill>
                  <a:schemeClr val="tx1"/>
                </a:solidFill>
              </a:rPr>
              <a:t>Elektrická sušiareň  </a:t>
            </a:r>
          </a:p>
          <a:p>
            <a:pPr eaLnBrk="1" hangingPunct="1"/>
            <a:r>
              <a:rPr lang="sk-SK" altLang="sk-SK" smtClean="0">
                <a:solidFill>
                  <a:schemeClr val="tx1"/>
                </a:solidFill>
              </a:rPr>
              <a:t>Autokláv</a:t>
            </a:r>
          </a:p>
          <a:p>
            <a:pPr eaLnBrk="1" hangingPunct="1"/>
            <a:r>
              <a:rPr lang="sk-SK" altLang="sk-SK" smtClean="0">
                <a:solidFill>
                  <a:schemeClr val="tx1"/>
                </a:solidFill>
              </a:rPr>
              <a:t>Muflova pec</a:t>
            </a:r>
          </a:p>
          <a:p>
            <a:pPr eaLnBrk="1" hangingPunct="1"/>
            <a:r>
              <a:rPr lang="sk-SK" altLang="sk-SK" smtClean="0">
                <a:solidFill>
                  <a:schemeClr val="tx1"/>
                </a:solidFill>
              </a:rPr>
              <a:t>Polarimeter</a:t>
            </a:r>
          </a:p>
          <a:p>
            <a:pPr eaLnBrk="1" hangingPunct="1"/>
            <a:r>
              <a:rPr lang="sk-SK" altLang="sk-SK" smtClean="0">
                <a:solidFill>
                  <a:schemeClr val="tx1"/>
                </a:solidFill>
              </a:rPr>
              <a:t>pH meter</a:t>
            </a:r>
          </a:p>
          <a:p>
            <a:pPr eaLnBrk="1" hangingPunct="1"/>
            <a:r>
              <a:rPr lang="sk-SK" altLang="sk-SK" smtClean="0">
                <a:solidFill>
                  <a:schemeClr val="tx1"/>
                </a:solidFill>
              </a:rPr>
              <a:t>mikroskop</a:t>
            </a:r>
          </a:p>
          <a:p>
            <a:pPr eaLnBrk="1" hangingPunct="1"/>
            <a:endParaRPr lang="sk-SK" altLang="sk-SK" smtClean="0"/>
          </a:p>
        </p:txBody>
      </p:sp>
      <p:pic>
        <p:nvPicPr>
          <p:cNvPr id="18436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568325"/>
            <a:ext cx="3181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271713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2760663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44799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Obrázo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500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z="1400" b="1" dirty="0">
                <a:solidFill>
                  <a:schemeClr val="tx1"/>
                </a:solidFill>
              </a:rPr>
              <a:t>SOŠ poľnohospodárstva a služieb na vidieku, Žilina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577850"/>
            <a:ext cx="3654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z="1400" b="1" dirty="0">
                <a:solidFill>
                  <a:schemeClr val="tx1"/>
                </a:solidFill>
              </a:rPr>
              <a:t>SOŠ poľnohospodárstva a služieb na vidieku, Žilina</a:t>
            </a:r>
          </a:p>
        </p:txBody>
      </p:sp>
      <p:pic>
        <p:nvPicPr>
          <p:cNvPr id="19460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3438525"/>
            <a:ext cx="36544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77850"/>
            <a:ext cx="3946525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Výživové údaje na potravinách | SVĚT ETI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760788"/>
            <a:ext cx="41433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BlokTextu 3"/>
          <p:cNvSpPr txBox="1">
            <a:spLocks noChangeArrowheads="1"/>
          </p:cNvSpPr>
          <p:nvPr/>
        </p:nvSpPr>
        <p:spPr bwMode="auto">
          <a:xfrm>
            <a:off x="10639425" y="2454275"/>
            <a:ext cx="128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k-SK" altLang="sk-SK" b="1">
                <a:solidFill>
                  <a:srgbClr val="0070C0"/>
                </a:solidFill>
              </a:rPr>
              <a:t>senzorická</a:t>
            </a:r>
          </a:p>
          <a:p>
            <a:r>
              <a:rPr lang="sk-SK" altLang="sk-SK" b="1">
                <a:solidFill>
                  <a:srgbClr val="0070C0"/>
                </a:solidFill>
              </a:rPr>
              <a:t> analýza</a:t>
            </a:r>
          </a:p>
        </p:txBody>
      </p:sp>
      <p:sp>
        <p:nvSpPr>
          <p:cNvPr id="19464" name="BlokTextu 4"/>
          <p:cNvSpPr txBox="1">
            <a:spLocks noChangeArrowheads="1"/>
          </p:cNvSpPr>
          <p:nvPr/>
        </p:nvSpPr>
        <p:spPr bwMode="auto">
          <a:xfrm>
            <a:off x="4999038" y="5803900"/>
            <a:ext cx="2106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k-SK" altLang="sk-SK" b="1">
                <a:solidFill>
                  <a:srgbClr val="0070C0"/>
                </a:solidFill>
              </a:rPr>
              <a:t>mikrobiológia</a:t>
            </a:r>
          </a:p>
        </p:txBody>
      </p:sp>
      <p:sp>
        <p:nvSpPr>
          <p:cNvPr id="19465" name="BlokTextu 5"/>
          <p:cNvSpPr txBox="1">
            <a:spLocks noChangeArrowheads="1"/>
          </p:cNvSpPr>
          <p:nvPr/>
        </p:nvSpPr>
        <p:spPr bwMode="auto">
          <a:xfrm>
            <a:off x="165100" y="915988"/>
            <a:ext cx="1776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k-SK" altLang="sk-SK" b="1">
                <a:solidFill>
                  <a:srgbClr val="0070C0"/>
                </a:solidFill>
              </a:rPr>
              <a:t>fyzikálno-chemická analýza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881188" y="3175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b="1" smtClean="0"/>
              <a:t>Možnosti uplatnenia absolventov</a:t>
            </a:r>
            <a:endParaRPr lang="sk-SK" altLang="sk-SK" smtClean="0"/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1847850" y="889000"/>
            <a:ext cx="8229600" cy="4833938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potravinárskych laboratóriách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úseku hygieny a 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potravinárskeho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dozoru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oblasti poradenstva a výživy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distribúcii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potravín a výživových 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doplnkov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súkromnom sektore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 potravinárstve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gastronómii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výskume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podnikoch 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potravinárskeho  priemyslu-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/technológ, majster, laborant, stredný manažér /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oblasti predaja potravín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špecifických kvalifikovaných službách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4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9636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>
            <a:fillRect/>
          </a:stretch>
        </p:blipFill>
        <p:spPr bwMode="auto">
          <a:xfrm>
            <a:off x="9097963" y="2803525"/>
            <a:ext cx="260508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5"/>
          <a:stretch>
            <a:fillRect/>
          </a:stretch>
        </p:blipFill>
        <p:spPr bwMode="auto">
          <a:xfrm>
            <a:off x="8334375" y="4706938"/>
            <a:ext cx="26511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z="1400" b="1" dirty="0">
                <a:solidFill>
                  <a:schemeClr val="tx1"/>
                </a:solidFill>
              </a:rPr>
              <a:t>SOŠ poľnohospodárstva a služieb na vidieku, Žilina</a:t>
            </a:r>
          </a:p>
        </p:txBody>
      </p:sp>
    </p:spTree>
    <p:custDataLst>
      <p:tags r:id="rId1"/>
    </p:custDataLst>
  </p:cSld>
  <p:clrMapOvr>
    <a:masterClrMapping/>
  </p:clrMapOvr>
  <p:transition spd="slow" advTm="9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/>
              <a:t>Možnosti ďalšieho vzdelávania</a:t>
            </a:r>
            <a:endParaRPr lang="sk-SK" altLang="sk-SK" smtClean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4852988"/>
          </a:xfrm>
          <a:ln w="3175"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štúdium na VŠ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Slovenská poľnohospodárska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univerzita v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Nitre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Univerzita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veterinárneho 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lekárstva a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farmácie v Košiciach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573588" cy="1857375"/>
          </a:xfrm>
          <a:ln w="3175"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Fakulta chemickej a potravinárskej   technológie Slovenskej technickej univerzity v Bratislave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" y="4214813"/>
            <a:ext cx="1774825" cy="1798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510" name="AutoShape 2" descr="VÃ½sledok vyhÄ¾adÃ¡vania obrÃ¡zkov pre dopyt spu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20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475"/>
            <a:ext cx="182403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2757488"/>
            <a:ext cx="167481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z="1400" b="1" dirty="0">
                <a:solidFill>
                  <a:schemeClr val="tx1"/>
                </a:solidFill>
              </a:rPr>
              <a:t>SOŠ poľnohospodárstva a služieb na vidieku, Žilina</a:t>
            </a:r>
          </a:p>
        </p:txBody>
      </p:sp>
    </p:spTree>
    <p:custDataLst>
      <p:tags r:id="rId1"/>
    </p:custDataLst>
  </p:cSld>
  <p:clrMapOvr>
    <a:masterClrMapping/>
  </p:clrMapOvr>
  <p:transition spd="slow" advTm="190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6263" cy="976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rgbClr val="006600"/>
                </a:solidFill>
              </a:rPr>
              <a:t>Podmienky prijatia  POTRAVINÁR-KVALITÁR</a:t>
            </a:r>
            <a:endParaRPr lang="sk-SK" b="1" dirty="0">
              <a:solidFill>
                <a:srgbClr val="0066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2038" y="1341438"/>
            <a:ext cx="10388600" cy="5183187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sk-SK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32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32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prijímacia skúška: /všetci žiaci/</a:t>
            </a:r>
            <a:endParaRPr lang="sk-SK" sz="32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1100" b="1" dirty="0" smtClean="0">
              <a:solidFill>
                <a:srgbClr val="FF0000"/>
              </a:solidFill>
            </a:endParaRPr>
          </a:p>
          <a:p>
            <a:pPr marL="3600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3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Predmety: </a:t>
            </a:r>
            <a:r>
              <a:rPr lang="sk-SK" sz="3500" b="1" dirty="0" smtClean="0">
                <a:solidFill>
                  <a:srgbClr val="FF0000"/>
                </a:solidFill>
              </a:rPr>
              <a:t>SJL 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sk-SK" sz="3500" b="1" dirty="0" smtClean="0">
                <a:solidFill>
                  <a:srgbClr val="FF0000"/>
                </a:solidFill>
              </a:rPr>
              <a:t> Chémia 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rozsahu učiva 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ZŠ</a:t>
            </a:r>
          </a:p>
          <a:p>
            <a:pPr marL="3600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možnosť absolvovať kurzy doučovania z chémie aj slovenského jazyka/</a:t>
            </a:r>
          </a:p>
          <a:p>
            <a:pPr marL="3600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Podmienky prijatia žiakov na SŠ – 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www.sospsvza.sk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z="1400" b="1" dirty="0">
                <a:solidFill>
                  <a:schemeClr val="tx1"/>
                </a:solidFill>
              </a:rPr>
              <a:t>SOŠ poľnohospodárstva a služieb na vidieku, Žilina</a:t>
            </a:r>
          </a:p>
        </p:txBody>
      </p:sp>
    </p:spTree>
    <p:custDataLst>
      <p:tags r:id="rId1"/>
    </p:custDataLst>
  </p:cSld>
  <p:clrMapOvr>
    <a:masterClrMapping/>
  </p:clrMapOvr>
  <p:transition spd="slow" advTm="2108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/>
              <a:t>Informácie o štúdiu na našej škole</a:t>
            </a:r>
          </a:p>
        </p:txBody>
      </p:sp>
      <p:sp>
        <p:nvSpPr>
          <p:cNvPr id="24579" name="Zástupný objekt pre obsah 5"/>
          <p:cNvSpPr>
            <a:spLocks noGrp="1"/>
          </p:cNvSpPr>
          <p:nvPr>
            <p:ph idx="1"/>
          </p:nvPr>
        </p:nvSpPr>
        <p:spPr>
          <a:xfrm>
            <a:off x="742950" y="1728788"/>
            <a:ext cx="10515600" cy="4351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k-SK" altLang="sk-SK" smtClean="0">
                <a:solidFill>
                  <a:schemeClr val="tx1"/>
                </a:solidFill>
              </a:rPr>
              <a:t>Stredná odborná škola poľnohospodárstva a služieb na vidieku v Žiline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k-SK" altLang="sk-SK" smtClean="0">
                <a:solidFill>
                  <a:schemeClr val="tx1"/>
                </a:solidFill>
              </a:rPr>
              <a:t>Predmestská 82</a:t>
            </a:r>
            <a:br>
              <a:rPr lang="sk-SK" altLang="sk-SK" smtClean="0">
                <a:solidFill>
                  <a:schemeClr val="tx1"/>
                </a:solidFill>
              </a:rPr>
            </a:br>
            <a:r>
              <a:rPr lang="sk-SK" altLang="sk-SK" smtClean="0">
                <a:solidFill>
                  <a:schemeClr val="tx1"/>
                </a:solidFill>
              </a:rPr>
              <a:t>010 01 Žilina 1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k-SK" altLang="sk-SK" smtClean="0">
                <a:solidFill>
                  <a:schemeClr val="tx1"/>
                </a:solidFill>
              </a:rPr>
              <a:t>Tel.: 041/723 23 65                                                 </a:t>
            </a:r>
            <a:br>
              <a:rPr lang="sk-SK" altLang="sk-SK" smtClean="0">
                <a:solidFill>
                  <a:schemeClr val="tx1"/>
                </a:solidFill>
              </a:rPr>
            </a:br>
            <a:r>
              <a:rPr lang="sk-SK" altLang="sk-SK" smtClean="0">
                <a:solidFill>
                  <a:schemeClr val="tx1"/>
                </a:solidFill>
              </a:rPr>
              <a:t>Fax: 041/723 27 07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k-SK" altLang="sk-SK" smtClean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k-SK" altLang="sk-SK" smtClean="0">
                <a:solidFill>
                  <a:schemeClr val="tx1"/>
                </a:solidFill>
              </a:rPr>
              <a:t>Tel. riaditeľ: 041/700 25 74</a:t>
            </a:r>
            <a:br>
              <a:rPr lang="sk-SK" altLang="sk-SK" smtClean="0">
                <a:solidFill>
                  <a:schemeClr val="tx1"/>
                </a:solidFill>
              </a:rPr>
            </a:br>
            <a:r>
              <a:rPr lang="sk-SK" altLang="sk-SK" smtClean="0">
                <a:solidFill>
                  <a:schemeClr val="tx1"/>
                </a:solidFill>
              </a:rPr>
              <a:t>E-mail: </a:t>
            </a:r>
            <a:r>
              <a:rPr lang="sk-SK" altLang="sk-SK" u="sng" smtClean="0">
                <a:solidFill>
                  <a:schemeClr val="tx1"/>
                </a:solidFill>
                <a:hlinkClick r:id="rId2"/>
              </a:rPr>
              <a:t>sekretariat@spospredza.edu.sk</a:t>
            </a:r>
            <a:r>
              <a:rPr lang="sk-SK" altLang="sk-SK" smtClean="0">
                <a:solidFill>
                  <a:schemeClr val="tx1"/>
                </a:solidFill>
              </a:rPr>
              <a:t/>
            </a:r>
            <a:br>
              <a:rPr lang="sk-SK" altLang="sk-SK" smtClean="0">
                <a:solidFill>
                  <a:schemeClr val="tx1"/>
                </a:solidFill>
              </a:rPr>
            </a:br>
            <a:r>
              <a:rPr lang="sk-SK" altLang="sk-SK" smtClean="0">
                <a:solidFill>
                  <a:schemeClr val="tx1"/>
                </a:solidFill>
                <a:hlinkClick r:id="rId3"/>
              </a:rPr>
              <a:t>riaditel@spospredza.edu.sk</a:t>
            </a:r>
            <a:endParaRPr lang="sk-SK" altLang="sk-SK" smtClean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k-SK" altLang="sk-SK" smtClean="0"/>
          </a:p>
        </p:txBody>
      </p:sp>
      <p:pic>
        <p:nvPicPr>
          <p:cNvPr id="24580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606925"/>
            <a:ext cx="4286250" cy="12287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BlokTextu 9"/>
          <p:cNvSpPr txBox="1">
            <a:spLocks noChangeArrowheads="1"/>
          </p:cNvSpPr>
          <p:nvPr/>
        </p:nvSpPr>
        <p:spPr bwMode="auto">
          <a:xfrm rot="751593">
            <a:off x="4375150" y="2835275"/>
            <a:ext cx="3133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20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600">
                <a:solidFill>
                  <a:srgbClr val="00B050"/>
                </a:solidFill>
                <a:latin typeface="Britannic Bold" panose="020B0903060703020204" pitchFamily="34" charset="0"/>
              </a:rPr>
              <a:t>TEŠÍME SA NA VÁS!</a:t>
            </a:r>
          </a:p>
        </p:txBody>
      </p:sp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z="1400" b="1" dirty="0">
                <a:solidFill>
                  <a:schemeClr val="tx1"/>
                </a:solidFill>
              </a:rPr>
              <a:t>SOŠ poľnohospodárstva a služieb na vidieku, Žilina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4"/>
          <p:cNvSpPr>
            <a:spLocks noGrp="1"/>
          </p:cNvSpPr>
          <p:nvPr>
            <p:ph type="ctrTitle"/>
          </p:nvPr>
        </p:nvSpPr>
        <p:spPr>
          <a:xfrm>
            <a:off x="1109663" y="882650"/>
            <a:ext cx="9967912" cy="29257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altLang="sk-SK" smtClean="0"/>
              <a:t>Ďakujem za pozornosť.</a:t>
            </a:r>
          </a:p>
        </p:txBody>
      </p:sp>
      <p:sp>
        <p:nvSpPr>
          <p:cNvPr id="24579" name="Podnadpis 5"/>
          <p:cNvSpPr>
            <a:spLocks noGrp="1"/>
          </p:cNvSpPr>
          <p:nvPr>
            <p:ph type="subTitle" idx="1"/>
          </p:nvPr>
        </p:nvSpPr>
        <p:spPr>
          <a:xfrm>
            <a:off x="1709738" y="3870325"/>
            <a:ext cx="8767762" cy="13874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sz="2800" smtClean="0"/>
              <a:t>Ing. Katarína Podoláková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sz="2800" smtClean="0"/>
              <a:t>učiteľ potravinárskych odborných predmetov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sz="2800" smtClean="0"/>
              <a:t>katarina.podolakova@spospredza.edu.sk</a:t>
            </a:r>
          </a:p>
        </p:txBody>
      </p:sp>
      <p:pic>
        <p:nvPicPr>
          <p:cNvPr id="25604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360">
            <a:off x="8853488" y="603250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5909">
            <a:off x="876300" y="4333875"/>
            <a:ext cx="20796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3270">
            <a:off x="720725" y="633413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384">
            <a:off x="9255125" y="455295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/>
              <a:t>Forma štúdia</a:t>
            </a:r>
          </a:p>
        </p:txBody>
      </p:sp>
      <p:sp>
        <p:nvSpPr>
          <p:cNvPr id="6147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k-SK" altLang="sk-SK" i="1" smtClean="0">
                <a:solidFill>
                  <a:schemeClr val="tx1"/>
                </a:solidFill>
              </a:rPr>
              <a:t>Dĺžka štúdia: </a:t>
            </a:r>
            <a:r>
              <a:rPr lang="sk-SK" altLang="sk-SK" b="1" smtClean="0">
                <a:solidFill>
                  <a:schemeClr val="tx1"/>
                </a:solidFill>
              </a:rPr>
              <a:t>4 roky </a:t>
            </a:r>
            <a:r>
              <a:rPr lang="sk-SK" altLang="sk-SK" smtClean="0">
                <a:solidFill>
                  <a:schemeClr val="tx1"/>
                </a:solidFill>
              </a:rPr>
              <a:t>;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k-SK" altLang="sk-SK" i="1" smtClean="0">
                <a:solidFill>
                  <a:schemeClr val="tx1"/>
                </a:solidFill>
              </a:rPr>
              <a:t>Odbor je určený: </a:t>
            </a:r>
            <a:r>
              <a:rPr lang="sk-SK" altLang="sk-SK" b="1" smtClean="0">
                <a:solidFill>
                  <a:schemeClr val="tx1"/>
                </a:solidFill>
              </a:rPr>
              <a:t>dievčatám aj chlapcom</a:t>
            </a:r>
            <a:r>
              <a:rPr lang="sk-SK" altLang="sk-SK" smtClean="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k-SK" altLang="sk-SK" i="1" smtClean="0">
                <a:solidFill>
                  <a:schemeClr val="tx1"/>
                </a:solidFill>
              </a:rPr>
              <a:t>Podmienky prijatia: </a:t>
            </a:r>
            <a:r>
              <a:rPr lang="sk-SK" altLang="sk-SK" smtClean="0">
                <a:solidFill>
                  <a:schemeClr val="tx1"/>
                </a:solidFill>
              </a:rPr>
              <a:t> </a:t>
            </a:r>
            <a:r>
              <a:rPr lang="sk-SK" altLang="sk-SK" b="1" smtClean="0">
                <a:solidFill>
                  <a:schemeClr val="tx1"/>
                </a:solidFill>
              </a:rPr>
              <a:t>prijímacia skúška (slovenský jazyk, chémia) </a:t>
            </a:r>
            <a:r>
              <a:rPr lang="sk-SK" altLang="sk-SK" smtClean="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k-SK" altLang="sk-SK" i="1" smtClean="0">
                <a:solidFill>
                  <a:schemeClr val="tx1"/>
                </a:solidFill>
              </a:rPr>
              <a:t>Spôsob ukončenia štúdia: </a:t>
            </a:r>
            <a:r>
              <a:rPr lang="sk-SK" altLang="sk-SK" b="1" smtClean="0">
                <a:solidFill>
                  <a:schemeClr val="tx1"/>
                </a:solidFill>
              </a:rPr>
              <a:t>maturitná skúška</a:t>
            </a:r>
            <a:r>
              <a:rPr lang="sk-SK" altLang="sk-SK" smtClean="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k-SK" altLang="sk-SK" i="1" smtClean="0">
                <a:solidFill>
                  <a:schemeClr val="tx1"/>
                </a:solidFill>
              </a:rPr>
              <a:t>Doklad o vzdelaní: </a:t>
            </a:r>
            <a:r>
              <a:rPr lang="sk-SK" altLang="sk-SK" b="1" smtClean="0">
                <a:solidFill>
                  <a:schemeClr val="tx1"/>
                </a:solidFill>
              </a:rPr>
              <a:t>maturitné vysvedčenie</a:t>
            </a:r>
            <a:r>
              <a:rPr lang="sk-SK" altLang="sk-SK" smtClean="0">
                <a:solidFill>
                  <a:schemeClr val="tx1"/>
                </a:solidFill>
              </a:rPr>
              <a:t>;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k-SK" altLang="sk-SK" smtClean="0">
                <a:solidFill>
                  <a:schemeClr val="tx1"/>
                </a:solidFill>
              </a:rPr>
              <a:t> </a:t>
            </a:r>
            <a:r>
              <a:rPr lang="sk-SK" altLang="sk-SK" i="1" smtClean="0">
                <a:solidFill>
                  <a:schemeClr val="tx1"/>
                </a:solidFill>
              </a:rPr>
              <a:t>Stupeň vzdelania: </a:t>
            </a:r>
            <a:r>
              <a:rPr lang="sk-SK" altLang="sk-SK" b="1" smtClean="0">
                <a:solidFill>
                  <a:schemeClr val="tx1"/>
                </a:solidFill>
              </a:rPr>
              <a:t>úplné stredné odborné vzdelanie; /ISCED-3A/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k-SK" altLang="sk-SK" smtClean="0"/>
          </a:p>
        </p:txBody>
      </p:sp>
      <p:pic>
        <p:nvPicPr>
          <p:cNvPr id="6148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788988"/>
            <a:ext cx="330676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z="1400" b="1" dirty="0">
                <a:solidFill>
                  <a:schemeClr val="tx1"/>
                </a:solidFill>
              </a:rPr>
              <a:t>SOŠ poľnohospodárstva a služieb na vidieku, Žilina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/>
              <a:t>Profil absolventa</a:t>
            </a:r>
          </a:p>
        </p:txBody>
      </p:sp>
      <p:sp>
        <p:nvSpPr>
          <p:cNvPr id="7171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sk-SK" altLang="sk-SK" smtClean="0">
                <a:solidFill>
                  <a:schemeClr val="tx1"/>
                </a:solidFill>
              </a:rPr>
              <a:t>absolvent  vie základné úkony v prevádzkových a laboratórnych podmienkach,</a:t>
            </a:r>
          </a:p>
          <a:p>
            <a:pPr algn="just" eaLnBrk="1" hangingPunct="1"/>
            <a:r>
              <a:rPr lang="sk-SK" altLang="sk-SK" smtClean="0">
                <a:solidFill>
                  <a:schemeClr val="tx1"/>
                </a:solidFill>
              </a:rPr>
              <a:t>kvalifikovaný odborník pre jednotlivé odvetvia potravinárskeho priemyslu, pre hodnotenie, kontrolu a výrobu potravín, </a:t>
            </a:r>
          </a:p>
          <a:p>
            <a:pPr algn="just" eaLnBrk="1" hangingPunct="1"/>
            <a:r>
              <a:rPr lang="sk-SK" altLang="sk-SK" smtClean="0">
                <a:solidFill>
                  <a:schemeClr val="tx1"/>
                </a:solidFill>
              </a:rPr>
              <a:t>absolvent  sa orientuje v problematike potravinárskej technológie, v problematike analýzy a hodnotenia potravín , v potravinárskej legislatíve</a:t>
            </a:r>
          </a:p>
          <a:p>
            <a:pPr eaLnBrk="1" hangingPunct="1"/>
            <a:endParaRPr lang="sk-SK" altLang="sk-SK" smtClean="0"/>
          </a:p>
          <a:p>
            <a:pPr eaLnBrk="1" hangingPunct="1"/>
            <a:endParaRPr lang="sk-SK" altLang="sk-SK" smtClean="0"/>
          </a:p>
          <a:p>
            <a:pPr eaLnBrk="1" hangingPunct="1"/>
            <a:endParaRPr lang="sk-SK" altLang="sk-SK" smtClean="0"/>
          </a:p>
        </p:txBody>
      </p:sp>
      <p:pic>
        <p:nvPicPr>
          <p:cNvPr id="7172" name="Picture 2" descr="http://www.moda.sk/e/sites/www.moda.sk/Autori/IrenaVoriskova/20090113_Pozor_Na_Zmrzle_Ovoce_A_Zeleninu/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1625"/>
            <a:ext cx="3986213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http://t2.gstatic.com/images?q=tbn:ANd9GcSKsdUsxRIE2VVaJPDA1_YzygQ0r2zXVUEClLxZ1onft4PSUyM&amp;t=1&amp;usg=__CyhdcbVQKn1j31crKqRIkv8gHlM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4111625"/>
            <a:ext cx="41767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z="1400" b="1" dirty="0">
                <a:solidFill>
                  <a:schemeClr val="tx1"/>
                </a:solidFill>
              </a:rPr>
              <a:t>SOŠ poľnohospodárstva a služieb na vidieku, Žilina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Odborné predmety</a:t>
            </a:r>
          </a:p>
        </p:txBody>
      </p:sp>
      <p:graphicFrame>
        <p:nvGraphicFramePr>
          <p:cNvPr id="7" name="Zástupný objekt pre obsah 6"/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z="1400" b="1" dirty="0">
                <a:solidFill>
                  <a:schemeClr val="tx1"/>
                </a:solidFill>
              </a:rPr>
              <a:t>SOŠ poľnohospodárstva a služieb na vidieku, Žilina</a:t>
            </a:r>
          </a:p>
        </p:txBody>
      </p:sp>
      <p:pic>
        <p:nvPicPr>
          <p:cNvPr id="8197" name="Obrázo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4524375"/>
            <a:ext cx="225583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ázo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333625"/>
            <a:ext cx="10271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/>
              <a:t>Realizácia praktického vyučovania</a:t>
            </a:r>
          </a:p>
        </p:txBody>
      </p:sp>
      <p:sp>
        <p:nvSpPr>
          <p:cNvPr id="13315" name="Zástupný objekt pre obsah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99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alt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PRAX – učebná prax – </a:t>
            </a:r>
            <a:r>
              <a:rPr lang="sk-SK" alt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 vedením učiteľa praxe</a:t>
            </a:r>
            <a:endParaRPr lang="sk-SK" altLang="sk-SK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alt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</a:t>
            </a:r>
            <a:r>
              <a:rPr lang="sk-SK" alt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sk-SK" alt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alt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odborná skupinová </a:t>
            </a:r>
            <a:r>
              <a:rPr lang="sk-SK" alt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sk-SK" alt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odborná individuálna prax </a:t>
            </a:r>
            <a:r>
              <a:rPr lang="sk-SK" alt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zmluvných    potravinárskych firmách, pod vedením inštruktora praxe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alt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školský mikrobus – doprava na prax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alt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Miesto výkonu praxe: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alt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firmy spracovávajúce rastlinné a živočíšne produkty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alt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zariadenia vykonávajúce kontrolu kvality potravín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alt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Štátna veterinárna a potravinová správa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alt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Výskumný ústav mliekarenský, ZA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alt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obchody s potravinami                                                      </a:t>
            </a: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sk-SK" alt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sk-SK" alt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20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813" y="2786063"/>
            <a:ext cx="23129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4652963"/>
            <a:ext cx="279082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z="1400" b="1" dirty="0">
                <a:solidFill>
                  <a:schemeClr val="tx1"/>
                </a:solidFill>
              </a:rPr>
              <a:t>SOŠ poľnohospodárstva a služieb na vidieku, Žilina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/>
              <a:t>Odborné exkurzie</a:t>
            </a:r>
          </a:p>
        </p:txBody>
      </p:sp>
      <p:sp>
        <p:nvSpPr>
          <p:cNvPr id="13315" name="Zástupný objekt pre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-182880" eaLnBrk="1" fontAlgn="auto" hangingPunct="1">
              <a:spcAft>
                <a:spcPts val="0"/>
              </a:spcAft>
              <a:defRPr/>
            </a:pPr>
            <a:r>
              <a:rPr lang="sk-SK" altLang="sk-SK" dirty="0" smtClean="0">
                <a:solidFill>
                  <a:schemeClr val="tx1"/>
                </a:solidFill>
              </a:rPr>
              <a:t>Výskumný ústav mliekarenský</a:t>
            </a:r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sk-SK" altLang="sk-SK" dirty="0" smtClean="0">
                <a:solidFill>
                  <a:schemeClr val="tx1"/>
                </a:solidFill>
              </a:rPr>
              <a:t>Nika – Považská Bystrica</a:t>
            </a:r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sk-SK" altLang="sk-SK" dirty="0" smtClean="0">
                <a:solidFill>
                  <a:schemeClr val="tx1"/>
                </a:solidFill>
              </a:rPr>
              <a:t>Púchovský mäsopriemysel</a:t>
            </a:r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sk-SK" altLang="sk-SK" dirty="0" smtClean="0">
                <a:solidFill>
                  <a:schemeClr val="tx1"/>
                </a:solidFill>
              </a:rPr>
              <a:t>DP </a:t>
            </a:r>
            <a:r>
              <a:rPr lang="sk-SK" altLang="sk-SK" dirty="0" err="1" smtClean="0">
                <a:solidFill>
                  <a:schemeClr val="tx1"/>
                </a:solidFill>
              </a:rPr>
              <a:t>chocolate</a:t>
            </a:r>
            <a:r>
              <a:rPr lang="sk-SK" altLang="sk-SK" dirty="0" smtClean="0">
                <a:solidFill>
                  <a:schemeClr val="tx1"/>
                </a:solidFill>
              </a:rPr>
              <a:t> - Žilina</a:t>
            </a:r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sk-SK" altLang="sk-SK" dirty="0" err="1" smtClean="0">
                <a:solidFill>
                  <a:schemeClr val="tx1"/>
                </a:solidFill>
              </a:rPr>
              <a:t>Dr.Flámm</a:t>
            </a:r>
            <a:r>
              <a:rPr lang="sk-SK" altLang="sk-SK" dirty="0" smtClean="0">
                <a:solidFill>
                  <a:schemeClr val="tx1"/>
                </a:solidFill>
              </a:rPr>
              <a:t> – Rajecké Teplice</a:t>
            </a:r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sk-SK" altLang="sk-SK" dirty="0" smtClean="0">
                <a:solidFill>
                  <a:schemeClr val="tx1"/>
                </a:solidFill>
              </a:rPr>
              <a:t>Považský cukor</a:t>
            </a:r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sk-SK" altLang="sk-SK" dirty="0" err="1" smtClean="0">
                <a:solidFill>
                  <a:schemeClr val="tx1"/>
                </a:solidFill>
              </a:rPr>
              <a:t>Marlenka</a:t>
            </a:r>
            <a:r>
              <a:rPr lang="sk-SK" altLang="sk-SK" dirty="0" smtClean="0">
                <a:solidFill>
                  <a:schemeClr val="tx1"/>
                </a:solidFill>
              </a:rPr>
              <a:t>, </a:t>
            </a:r>
            <a:r>
              <a:rPr lang="sk-SK" altLang="sk-SK" dirty="0" err="1" smtClean="0">
                <a:solidFill>
                  <a:schemeClr val="tx1"/>
                </a:solidFill>
              </a:rPr>
              <a:t>Frídek</a:t>
            </a:r>
            <a:r>
              <a:rPr lang="sk-SK" altLang="sk-SK" dirty="0" smtClean="0">
                <a:solidFill>
                  <a:schemeClr val="tx1"/>
                </a:solidFill>
              </a:rPr>
              <a:t> - </a:t>
            </a:r>
            <a:r>
              <a:rPr lang="sk-SK" altLang="sk-SK" dirty="0" err="1" smtClean="0">
                <a:solidFill>
                  <a:schemeClr val="tx1"/>
                </a:solidFill>
              </a:rPr>
              <a:t>Mýstek</a:t>
            </a:r>
            <a:endParaRPr lang="sk-SK" altLang="sk-SK" dirty="0" smtClean="0">
              <a:solidFill>
                <a:schemeClr val="tx1"/>
              </a:solidFill>
            </a:endParaRPr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sk-SK" altLang="sk-SK" dirty="0" smtClean="0">
                <a:solidFill>
                  <a:schemeClr val="tx1"/>
                </a:solidFill>
              </a:rPr>
              <a:t>Do vrecúška – bezobalový obchod</a:t>
            </a:r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sk-SK" altLang="sk-SK" dirty="0" smtClean="0">
                <a:solidFill>
                  <a:schemeClr val="tx1"/>
                </a:solidFill>
              </a:rPr>
              <a:t>Kofola, Rajecká Lesná</a:t>
            </a:r>
          </a:p>
        </p:txBody>
      </p:sp>
      <p:pic>
        <p:nvPicPr>
          <p:cNvPr id="1024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269875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7672">
            <a:off x="9259888" y="804863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2586038"/>
            <a:ext cx="1533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60913"/>
            <a:ext cx="2476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1143">
            <a:off x="9201150" y="5051425"/>
            <a:ext cx="278606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Obrázo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2693988"/>
            <a:ext cx="25320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z="1400" b="1" dirty="0">
                <a:solidFill>
                  <a:schemeClr val="tx1"/>
                </a:solidFill>
              </a:rPr>
              <a:t>SOŠ poľnohospodárstva a služieb na vidieku, Žilina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sk-SK" b="1" smtClean="0">
                <a:solidFill>
                  <a:srgbClr val="006600"/>
                </a:solidFill>
                <a:latin typeface="Arial Narrow CE"/>
                <a:ea typeface="Arial Narrow CE"/>
                <a:cs typeface="Arial Narrow CE"/>
              </a:rPr>
              <a:t>ODBORNÁ UČEBŇA </a:t>
            </a:r>
            <a:br>
              <a:rPr lang="cs-CZ" altLang="sk-SK" b="1" smtClean="0">
                <a:solidFill>
                  <a:srgbClr val="006600"/>
                </a:solidFill>
                <a:latin typeface="Arial Narrow CE"/>
                <a:ea typeface="Arial Narrow CE"/>
                <a:cs typeface="Arial Narrow CE"/>
              </a:rPr>
            </a:br>
            <a:r>
              <a:rPr lang="cs-CZ" altLang="sk-SK" b="1" smtClean="0">
                <a:solidFill>
                  <a:srgbClr val="006600"/>
                </a:solidFill>
                <a:latin typeface="Arial Narrow CE"/>
                <a:ea typeface="Arial Narrow CE"/>
                <a:cs typeface="Arial Narrow CE"/>
              </a:rPr>
              <a:t>POTRAVINÁRSKEJ TECHNOLÓGIE </a:t>
            </a:r>
            <a:endParaRPr lang="sk-SK" altLang="sk-SK" b="1" smtClean="0">
              <a:solidFill>
                <a:srgbClr val="006600"/>
              </a:solidFill>
              <a:latin typeface="Arial Narrow CE"/>
              <a:ea typeface="Arial Narrow CE"/>
              <a:cs typeface="Arial Narrow CE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773238"/>
            <a:ext cx="65532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</p:spTree>
    <p:custDataLst>
      <p:tags r:id="rId1"/>
    </p:custDataLst>
  </p:cSld>
  <p:clrMapOvr>
    <a:masterClrMapping/>
  </p:clrMapOvr>
  <p:transition spd="slow" advTm="71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341438"/>
            <a:ext cx="80645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1822450" y="198438"/>
            <a:ext cx="8547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20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sk-SK" sz="3600" b="1">
                <a:solidFill>
                  <a:srgbClr val="006600"/>
                </a:solidFill>
                <a:latin typeface="Arial Narrow CE"/>
                <a:ea typeface="Arial Narrow CE"/>
                <a:cs typeface="Arial Narrow CE"/>
              </a:rPr>
              <a:t>ODBORNÁ UČEBŇA BIOLÓGIE, MIKROBIOLÓGIE, HYGIENY</a:t>
            </a:r>
            <a:endParaRPr lang="sk-SK" altLang="sk-SK" sz="3600" b="1">
              <a:solidFill>
                <a:srgbClr val="006600"/>
              </a:solidFill>
              <a:latin typeface="Arial Narrow CE"/>
              <a:ea typeface="Arial Narrow CE"/>
              <a:cs typeface="Arial Narrow CE"/>
            </a:endParaRPr>
          </a:p>
        </p:txBody>
      </p:sp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</p:spTree>
  </p:cSld>
  <p:clrMapOvr>
    <a:masterClrMapping/>
  </p:clrMapOvr>
  <p:transition spd="slow" advTm="443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9900" y="274638"/>
            <a:ext cx="8470900" cy="13541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sk-SK" b="1" smtClean="0">
                <a:solidFill>
                  <a:srgbClr val="006600"/>
                </a:solidFill>
                <a:latin typeface="Arial Narrow CE"/>
                <a:ea typeface="Arial Narrow CE"/>
                <a:cs typeface="Arial Narrow CE"/>
              </a:rPr>
              <a:t>ODBORNÁ UČEBŇA EKONOMIKY, ÚČTOVNÍCTVA, APLIKOVANEJ INFORMATIKY</a:t>
            </a:r>
            <a:endParaRPr lang="sk-SK" altLang="sk-SK" b="1" smtClean="0">
              <a:solidFill>
                <a:srgbClr val="006600"/>
              </a:solidFill>
              <a:latin typeface="Arial Narrow CE"/>
              <a:ea typeface="Arial Narrow CE"/>
              <a:cs typeface="Arial Narrow C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876425"/>
            <a:ext cx="8712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SOŠ poľnohospodárstva a služieb na vidieku, Žilina</a:t>
            </a:r>
          </a:p>
        </p:txBody>
      </p:sp>
    </p:spTree>
  </p:cSld>
  <p:clrMapOvr>
    <a:masterClrMapping/>
  </p:clrMapOvr>
  <p:transition spd="slow" advTm="57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2|1.2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9|0.9|1.2|0.8|1.8|1.1|0.8|3|0.9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|2.1|1.5|1.2|1.1|1.2"/>
</p:tagLst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579</TotalTime>
  <Words>578</Words>
  <Application>Microsoft Office PowerPoint</Application>
  <PresentationFormat>Širokouhlá</PresentationFormat>
  <Paragraphs>117</Paragraphs>
  <Slides>17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5" baseType="lpstr">
      <vt:lpstr>Corbel</vt:lpstr>
      <vt:lpstr>Arial</vt:lpstr>
      <vt:lpstr>Calibri</vt:lpstr>
      <vt:lpstr>Wingdings 3</vt:lpstr>
      <vt:lpstr>Arial Narrow CE</vt:lpstr>
      <vt:lpstr>Wingdings</vt:lpstr>
      <vt:lpstr>Britannic Bold</vt:lpstr>
      <vt:lpstr>Základ</vt:lpstr>
      <vt:lpstr>Prezentácia programu PowerPoint</vt:lpstr>
      <vt:lpstr>Forma štúdia</vt:lpstr>
      <vt:lpstr>Profil absolventa</vt:lpstr>
      <vt:lpstr>Odborné predmety</vt:lpstr>
      <vt:lpstr>Realizácia praktického vyučovania</vt:lpstr>
      <vt:lpstr>Odborné exkurzie</vt:lpstr>
      <vt:lpstr>ODBORNÁ UČEBŇA  POTRAVINÁRSKEJ TECHNOLÓGIE </vt:lpstr>
      <vt:lpstr>Prezentácia programu PowerPoint</vt:lpstr>
      <vt:lpstr>ODBORNÁ UČEBŇA EKONOMIKY, ÚČTOVNÍCTVA, APLIKOVANEJ INFORMATIKY</vt:lpstr>
      <vt:lpstr>UČEBŇA JAZYKOV</vt:lpstr>
      <vt:lpstr>Prístrojové vybavenie</vt:lpstr>
      <vt:lpstr>Prezentácia programu PowerPoint</vt:lpstr>
      <vt:lpstr>Možnosti uplatnenia absolventov</vt:lpstr>
      <vt:lpstr>Možnosti ďalšieho vzdelávania</vt:lpstr>
      <vt:lpstr>Podmienky prijatia  POTRAVINÁR-KVALITÁR</vt:lpstr>
      <vt:lpstr>Informácie o štúdiu na našej škole</vt:lpstr>
      <vt:lpstr>Ďakujem za pozornosť.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HP0220</dc:creator>
  <cp:lastModifiedBy>Používateľ systému Windows</cp:lastModifiedBy>
  <cp:revision>76</cp:revision>
  <dcterms:created xsi:type="dcterms:W3CDTF">2021-02-08T16:37:19Z</dcterms:created>
  <dcterms:modified xsi:type="dcterms:W3CDTF">2021-11-10T11:07:30Z</dcterms:modified>
</cp:coreProperties>
</file>