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7" r:id="rId5"/>
    <p:sldId id="264" r:id="rId6"/>
    <p:sldId id="262" r:id="rId7"/>
    <p:sldId id="261" r:id="rId8"/>
    <p:sldId id="266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203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45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9474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517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971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11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173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461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618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375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648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335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963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36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942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527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7313A-59F1-4104-9E22-4363C41C6488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837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dvanes.sk/Skolske-tabulky-PERIODICKA-SUSTAVA-PRVKOV-d288.htm" TargetMode="External"/><Relationship Id="rId2" Type="http://schemas.openxmlformats.org/officeDocument/2006/relationships/hyperlink" Target="https://www.zborovna.sk/novinky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idetodoc.com/stavba-atomu-model-atomu-obal-atom-jdro-obal/" TargetMode="External"/><Relationship Id="rId4" Type="http://schemas.openxmlformats.org/officeDocument/2006/relationships/hyperlink" Target="https://www.youtube.com/watch?v=IK3GGtbxPg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IK3GGtbxPg8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racovn&#253;%20list%20oboznamujeme%20sa%20s%20chemick&#253;m%20laborat&#243;riom.docx" TargetMode="External"/><Relationship Id="rId2" Type="http://schemas.openxmlformats.org/officeDocument/2006/relationships/hyperlink" Target="Laborat&#243;rne%20pom&#244;cky%20-%20test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eriv&#225;ty%20uh&#318;ovod&#237;kov.pptx" TargetMode="External"/><Relationship Id="rId5" Type="http://schemas.openxmlformats.org/officeDocument/2006/relationships/hyperlink" Target="uh&#318;ovod&#237;ky.ppt" TargetMode="External"/><Relationship Id="rId4" Type="http://schemas.openxmlformats.org/officeDocument/2006/relationships/hyperlink" Target="TEST.do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Príprava na prijímacie skúšky z chémie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14. apríl 2021, prijímacie skúšky:  3. mája 2021</a:t>
            </a:r>
          </a:p>
          <a:p>
            <a:r>
              <a:rPr lang="sk-SK" dirty="0" smtClean="0"/>
              <a:t>Študijný odbor: potravinár </a:t>
            </a:r>
            <a:r>
              <a:rPr lang="sk-SK" dirty="0" smtClean="0"/>
              <a:t>– kvalitár</a:t>
            </a:r>
          </a:p>
          <a:p>
            <a:endParaRPr lang="sk-SK" dirty="0"/>
          </a:p>
          <a:p>
            <a:r>
              <a:rPr lang="sk-SK" dirty="0" smtClean="0"/>
              <a:t>Pripravila: Mgr. Elena </a:t>
            </a:r>
            <a:r>
              <a:rPr lang="sk-SK" dirty="0" err="1" smtClean="0"/>
              <a:t>Raždíková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78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>
          <a:xfrm>
            <a:off x="2589213" y="2655736"/>
            <a:ext cx="8915400" cy="962107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05" y="4513806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5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Zdroje: 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www.zborovna.sk/novinky/index.php</a:t>
            </a:r>
            <a:endParaRPr lang="sk-SK" dirty="0" smtClean="0"/>
          </a:p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www.ledvanes.sk/Skolske-tabulky-PERIODICKA-SUSTAVA-PRVKOV-d288.htm</a:t>
            </a:r>
            <a:endParaRPr lang="sk-SK" dirty="0" smtClean="0"/>
          </a:p>
          <a:p>
            <a:r>
              <a:rPr lang="sk-SK" u="sng" dirty="0">
                <a:hlinkClick r:id="rId4"/>
              </a:rPr>
              <a:t>https://</a:t>
            </a:r>
            <a:r>
              <a:rPr lang="sk-SK" u="sng" dirty="0" smtClean="0">
                <a:hlinkClick r:id="rId4"/>
              </a:rPr>
              <a:t>www.youtube.com/watch?v=IK3GGtbxPg8</a:t>
            </a:r>
            <a:endParaRPr lang="sk-SK" u="sng" dirty="0" smtClean="0"/>
          </a:p>
          <a:p>
            <a:r>
              <a:rPr lang="sk-SK" dirty="0">
                <a:hlinkClick r:id="rId5"/>
              </a:rPr>
              <a:t>https://slidetodoc.com/stavba-atomu-model-atomu-obal-atom-jdro-obal</a:t>
            </a:r>
            <a:r>
              <a:rPr lang="sk-SK" dirty="0" smtClean="0">
                <a:hlinkClick r:id="rId5"/>
              </a:rPr>
              <a:t>/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783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1268087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Čo si potrebuješ zopakovať?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303868" y="2011680"/>
            <a:ext cx="9398588" cy="3864186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Všeobecná a anorganická chémia:</a:t>
            </a:r>
          </a:p>
          <a:p>
            <a:r>
              <a:rPr lang="sk-SK" sz="2400" dirty="0" smtClean="0"/>
              <a:t>Chemické látky (prvky, zlúčeniny), častice (atómy, molekuly, ióny), názvoslovie, chemické väzby, chemické reakcie a ich zápis – chemické rovnice, </a:t>
            </a:r>
            <a:r>
              <a:rPr lang="sk-SK" sz="2400" dirty="0"/>
              <a:t>teória roztokov, </a:t>
            </a:r>
            <a:r>
              <a:rPr lang="sk-SK" sz="2400" dirty="0" smtClean="0"/>
              <a:t>kyslosť, zásaditosť vodných </a:t>
            </a:r>
            <a:r>
              <a:rPr lang="sk-SK" sz="2400" dirty="0"/>
              <a:t>roztokov</a:t>
            </a:r>
            <a:endParaRPr lang="sk-SK" sz="2400" dirty="0" smtClean="0"/>
          </a:p>
          <a:p>
            <a:r>
              <a:rPr lang="sk-SK" sz="2400" dirty="0"/>
              <a:t>O</a:t>
            </a:r>
            <a:r>
              <a:rPr lang="sk-SK" sz="2400" dirty="0" smtClean="0"/>
              <a:t>rganická </a:t>
            </a:r>
            <a:r>
              <a:rPr lang="sk-SK" sz="2400" dirty="0"/>
              <a:t>chémia:</a:t>
            </a:r>
          </a:p>
          <a:p>
            <a:r>
              <a:rPr lang="sk-SK" sz="2400" dirty="0" smtClean="0"/>
              <a:t>Uhľovodíky, zdroje uhľovodíkov, deriváty uhľovodíkov, názvoslovie</a:t>
            </a:r>
          </a:p>
          <a:p>
            <a:r>
              <a:rPr lang="sk-SK" sz="2400" dirty="0" smtClean="0"/>
              <a:t>Laboratórne pomôcky, piktogramy v chémii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857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2777656"/>
          </a:xfrm>
        </p:spPr>
        <p:txBody>
          <a:bodyPr>
            <a:normAutofit/>
          </a:bodyPr>
          <a:lstStyle/>
          <a:p>
            <a:r>
              <a:rPr lang="sk-SK" dirty="0"/>
              <a:t>Stavba </a:t>
            </a:r>
            <a:r>
              <a:rPr lang="sk-SK" dirty="0" smtClean="0"/>
              <a:t>atómu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sz="1600" u="sng" dirty="0">
                <a:hlinkClick r:id="rId2"/>
              </a:rPr>
              <a:t>https://www.youtube.com/watch?v=IK3GGtbxPg8</a:t>
            </a:r>
            <a:r>
              <a:rPr lang="sk-SK" dirty="0"/>
              <a:t/>
            </a:r>
            <a:br>
              <a:rPr lang="sk-SK" dirty="0"/>
            </a:br>
            <a:endParaRPr lang="sk-SK" sz="1400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2589212" y="3726638"/>
            <a:ext cx="8915399" cy="2183272"/>
          </a:xfrm>
        </p:spPr>
        <p:txBody>
          <a:bodyPr/>
          <a:lstStyle/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22239"/>
              </p:ext>
            </p:extLst>
          </p:nvPr>
        </p:nvGraphicFramePr>
        <p:xfrm>
          <a:off x="2597164" y="3987362"/>
          <a:ext cx="9313892" cy="1922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2370">
                  <a:extLst>
                    <a:ext uri="{9D8B030D-6E8A-4147-A177-3AD203B41FA5}">
                      <a16:colId xmlns:a16="http://schemas.microsoft.com/office/drawing/2014/main" val="1336748759"/>
                    </a:ext>
                  </a:extLst>
                </a:gridCol>
                <a:gridCol w="2039838">
                  <a:extLst>
                    <a:ext uri="{9D8B030D-6E8A-4147-A177-3AD203B41FA5}">
                      <a16:colId xmlns:a16="http://schemas.microsoft.com/office/drawing/2014/main" val="1188533249"/>
                    </a:ext>
                  </a:extLst>
                </a:gridCol>
                <a:gridCol w="2054514">
                  <a:extLst>
                    <a:ext uri="{9D8B030D-6E8A-4147-A177-3AD203B41FA5}">
                      <a16:colId xmlns:a16="http://schemas.microsoft.com/office/drawing/2014/main" val="3175290812"/>
                    </a:ext>
                  </a:extLst>
                </a:gridCol>
                <a:gridCol w="2447170">
                  <a:extLst>
                    <a:ext uri="{9D8B030D-6E8A-4147-A177-3AD203B41FA5}">
                      <a16:colId xmlns:a16="http://schemas.microsoft.com/office/drawing/2014/main" val="2141218107"/>
                    </a:ext>
                  </a:extLst>
                </a:gridCol>
              </a:tblGrid>
              <a:tr h="638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50">
                          <a:effectLst/>
                        </a:rPr>
                        <a:t>Názov častice</a:t>
                      </a:r>
                      <a:endParaRPr lang="sk-SK" sz="1100" kern="5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50" dirty="0">
                          <a:effectLst/>
                        </a:rPr>
                        <a:t>Značka častice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50" dirty="0">
                          <a:effectLst/>
                        </a:rPr>
                        <a:t>Náboj častice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50" dirty="0">
                          <a:effectLst/>
                        </a:rPr>
                        <a:t>Umiestnenie častice v atóme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276691262"/>
                  </a:ext>
                </a:extLst>
              </a:tr>
              <a:tr h="420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 dirty="0">
                          <a:effectLst/>
                        </a:rPr>
                        <a:t> 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50" dirty="0">
                          <a:effectLst/>
                        </a:rPr>
                        <a:t>P</a:t>
                      </a:r>
                      <a:r>
                        <a:rPr lang="sk-SK" sz="1200" kern="50" baseline="30000" dirty="0">
                          <a:effectLst/>
                        </a:rPr>
                        <a:t>+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 dirty="0">
                          <a:effectLst/>
                        </a:rPr>
                        <a:t> 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 dirty="0">
                          <a:effectLst/>
                        </a:rPr>
                        <a:t> 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549654876"/>
                  </a:ext>
                </a:extLst>
              </a:tr>
              <a:tr h="420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>
                          <a:effectLst/>
                        </a:rPr>
                        <a:t> </a:t>
                      </a:r>
                      <a:endParaRPr lang="sk-SK" sz="1100" kern="5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 dirty="0">
                          <a:effectLst/>
                        </a:rPr>
                        <a:t> 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50" dirty="0" smtClean="0">
                          <a:effectLst/>
                        </a:rPr>
                        <a:t>záporný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>
                          <a:effectLst/>
                        </a:rPr>
                        <a:t> </a:t>
                      </a:r>
                      <a:endParaRPr lang="sk-SK" sz="1100" kern="5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944945580"/>
                  </a:ext>
                </a:extLst>
              </a:tr>
              <a:tr h="44358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50" dirty="0">
                          <a:effectLst/>
                        </a:rPr>
                        <a:t>neutrón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 dirty="0">
                          <a:effectLst/>
                        </a:rPr>
                        <a:t> 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 dirty="0">
                          <a:effectLst/>
                        </a:rPr>
                        <a:t> 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065029157"/>
                  </a:ext>
                </a:extLst>
              </a:tr>
            </a:tbl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27221"/>
            <a:ext cx="4611756" cy="35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1447800"/>
            <a:ext cx="97536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3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Chemické názvoslovie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7851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Najčastejšie používané záporné oxidačné čísla:</a:t>
            </a:r>
          </a:p>
          <a:p>
            <a:r>
              <a:rPr lang="sk-SK" dirty="0"/>
              <a:t>F</a:t>
            </a:r>
            <a:r>
              <a:rPr lang="sk-SK" baseline="30000" dirty="0"/>
              <a:t>-I</a:t>
            </a:r>
            <a:r>
              <a:rPr lang="sk-SK" dirty="0"/>
              <a:t>, Cl</a:t>
            </a:r>
            <a:r>
              <a:rPr lang="sk-SK" baseline="30000" dirty="0"/>
              <a:t>-I</a:t>
            </a:r>
            <a:r>
              <a:rPr lang="sk-SK" dirty="0"/>
              <a:t>, Br</a:t>
            </a:r>
            <a:r>
              <a:rPr lang="sk-SK" baseline="30000" dirty="0"/>
              <a:t>-I</a:t>
            </a:r>
            <a:r>
              <a:rPr lang="sk-SK" dirty="0"/>
              <a:t>, I</a:t>
            </a:r>
            <a:r>
              <a:rPr lang="sk-SK" baseline="30000" dirty="0"/>
              <a:t>-I</a:t>
            </a:r>
            <a:endParaRPr lang="sk-SK" dirty="0"/>
          </a:p>
          <a:p>
            <a:r>
              <a:rPr lang="sk-SK" dirty="0"/>
              <a:t>O</a:t>
            </a:r>
            <a:r>
              <a:rPr lang="sk-SK" baseline="30000" dirty="0"/>
              <a:t>-II</a:t>
            </a:r>
            <a:r>
              <a:rPr lang="sk-SK" dirty="0"/>
              <a:t>, </a:t>
            </a:r>
            <a:r>
              <a:rPr lang="sk-SK" dirty="0" smtClean="0"/>
              <a:t>S</a:t>
            </a:r>
            <a:r>
              <a:rPr lang="sk-SK" baseline="30000" dirty="0" smtClean="0"/>
              <a:t>-II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>
                <a:solidFill>
                  <a:srgbClr val="FF0000"/>
                </a:solidFill>
              </a:rPr>
              <a:t>SÚČET OXIDAČNÝCH ČÍSEL VO VZORCI ZLÚČENINY JE NULA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306" y="3239535"/>
            <a:ext cx="4974452" cy="24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8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270165"/>
          </a:xfrm>
        </p:spPr>
        <p:txBody>
          <a:bodyPr/>
          <a:lstStyle/>
          <a:p>
            <a:r>
              <a:rPr lang="sk-SK" dirty="0" smtClean="0"/>
              <a:t>Chemické názvoslovie</a:t>
            </a:r>
            <a:endParaRPr lang="sk-SK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619546"/>
              </p:ext>
            </p:extLst>
          </p:nvPr>
        </p:nvGraphicFramePr>
        <p:xfrm>
          <a:off x="3997008" y="3209607"/>
          <a:ext cx="6099810" cy="1800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2565799089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23658379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321986327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3045470988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Chemický vzorec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Názov zlúčeniny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Chemický vzorec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Názov zlúčeniny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684116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CaCl</a:t>
                      </a:r>
                      <a:r>
                        <a:rPr lang="sk-SK" sz="1400" baseline="-25000" dirty="0" smtClean="0">
                          <a:effectLst/>
                        </a:rPr>
                        <a:t>2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jodid </a:t>
                      </a:r>
                      <a:r>
                        <a:rPr lang="sk-SK" sz="1400" dirty="0" err="1" smtClean="0">
                          <a:effectLst/>
                        </a:rPr>
                        <a:t>lítny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4675759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H</a:t>
                      </a:r>
                      <a:r>
                        <a:rPr lang="sk-SK" sz="1400" baseline="0" dirty="0" smtClean="0">
                          <a:effectLst/>
                        </a:rPr>
                        <a:t>N</a:t>
                      </a:r>
                      <a:r>
                        <a:rPr lang="sk-SK" sz="1400" dirty="0" smtClean="0">
                          <a:effectLst/>
                        </a:rPr>
                        <a:t>O</a:t>
                      </a:r>
                      <a:r>
                        <a:rPr lang="sk-SK" sz="1400" baseline="-25000" dirty="0" smtClean="0">
                          <a:effectLst/>
                        </a:rPr>
                        <a:t>3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kyselina </a:t>
                      </a:r>
                      <a:r>
                        <a:rPr lang="sk-SK" sz="1400" dirty="0" smtClean="0">
                          <a:effectLst/>
                        </a:rPr>
                        <a:t>bromovodíková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59167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PbO</a:t>
                      </a:r>
                      <a:r>
                        <a:rPr lang="sk-SK" sz="1000" baseline="-25000" dirty="0" smtClean="0">
                          <a:effectLst/>
                        </a:rPr>
                        <a:t>2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kyselina sírová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791419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aseline="0" dirty="0" smtClean="0">
                          <a:effectLst/>
                        </a:rPr>
                        <a:t>K</a:t>
                      </a:r>
                      <a:r>
                        <a:rPr lang="sk-SK" sz="1400" baseline="-25000" dirty="0" smtClean="0">
                          <a:effectLst/>
                        </a:rPr>
                        <a:t>3</a:t>
                      </a:r>
                      <a:r>
                        <a:rPr lang="sk-SK" sz="1400" dirty="0" smtClean="0">
                          <a:effectLst/>
                        </a:rPr>
                        <a:t>PO</a:t>
                      </a:r>
                      <a:r>
                        <a:rPr lang="sk-SK" sz="1400" baseline="-25000" dirty="0" smtClean="0">
                          <a:effectLst/>
                        </a:rPr>
                        <a:t>4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hydroxid </a:t>
                      </a:r>
                      <a:r>
                        <a:rPr lang="sk-SK" sz="1400" dirty="0" smtClean="0">
                          <a:effectLst/>
                        </a:rPr>
                        <a:t>železitý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53236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CuCO</a:t>
                      </a:r>
                      <a:r>
                        <a:rPr lang="sk-SK" sz="1400" baseline="-25000" dirty="0" smtClean="0">
                          <a:effectLst/>
                        </a:rPr>
                        <a:t>3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dusičnan zinočnatý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9876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2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 action="ppaction://hlinkpres?slideindex=1&amp;slidetitle="/>
              </a:rPr>
              <a:t>Laboratórne pomôcky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>
                <a:hlinkClick r:id="rId3" action="ppaction://hlinkfile"/>
              </a:rPr>
              <a:t>Oboznamujeme sa s chemickým laboratóriom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>
                <a:hlinkClick r:id="rId4" action="ppaction://hlinkfile"/>
              </a:rPr>
              <a:t>TEST</a:t>
            </a:r>
            <a:endParaRPr lang="sk-SK" dirty="0" smtClean="0"/>
          </a:p>
          <a:p>
            <a:r>
              <a:rPr lang="sk-SK" dirty="0" smtClean="0">
                <a:hlinkClick r:id="rId5" action="ppaction://hlinkpres?slideindex=1&amp;slidetitle="/>
              </a:rPr>
              <a:t>Uhľovodíky</a:t>
            </a:r>
            <a:endParaRPr lang="sk-SK" dirty="0" smtClean="0"/>
          </a:p>
          <a:p>
            <a:r>
              <a:rPr lang="sk-SK" dirty="0" smtClean="0">
                <a:hlinkClick r:id="rId6" action="ppaction://hlinkpres?slideindex=1&amp;slidetitle="/>
              </a:rPr>
              <a:t>Deriváty uhľovodíkov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00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ucsasbrezniakovou - 9.ročník Chémia - Poznámky - Alkány. Cykloalkány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5" y="729036"/>
            <a:ext cx="6925585" cy="51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8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179" y="755374"/>
            <a:ext cx="7855775" cy="51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4801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</TotalTime>
  <Words>219</Words>
  <Application>Microsoft Office PowerPoint</Application>
  <PresentationFormat>Širokouhlá</PresentationFormat>
  <Paragraphs>77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Arial</vt:lpstr>
      <vt:lpstr>Arial Unicode MS</vt:lpstr>
      <vt:lpstr>Calibri</vt:lpstr>
      <vt:lpstr>Century Gothic</vt:lpstr>
      <vt:lpstr>Times New Roman</vt:lpstr>
      <vt:lpstr>Wingdings 3</vt:lpstr>
      <vt:lpstr>Dym</vt:lpstr>
      <vt:lpstr>Príprava na prijímacie skúšky z chémie </vt:lpstr>
      <vt:lpstr>Čo si potrebuješ zopakovať? </vt:lpstr>
      <vt:lpstr>Stavba atómu  https://www.youtube.com/watch?v=IK3GGtbxPg8 </vt:lpstr>
      <vt:lpstr>Prezentácia programu PowerPoint</vt:lpstr>
      <vt:lpstr>Chemické názvoslovie</vt:lpstr>
      <vt:lpstr>Chemické názvoslovie</vt:lpstr>
      <vt:lpstr>Prezentácia programu PowerPoint</vt:lpstr>
      <vt:lpstr>Prezentácia programu PowerPoint</vt:lpstr>
      <vt:lpstr>Prezentácia programu PowerPoint</vt:lpstr>
      <vt:lpstr>Ďakujem za pozornosť </vt:lpstr>
      <vt:lpstr>Zdroje: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Príprava na prijímacie skúšky z chémie</dc:title>
  <dc:creator>HP2008</dc:creator>
  <cp:lastModifiedBy>HP2008</cp:lastModifiedBy>
  <cp:revision>22</cp:revision>
  <dcterms:created xsi:type="dcterms:W3CDTF">2021-04-07T13:46:17Z</dcterms:created>
  <dcterms:modified xsi:type="dcterms:W3CDTF">2021-04-14T17:09:17Z</dcterms:modified>
</cp:coreProperties>
</file>