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9" r:id="rId8"/>
    <p:sldId id="270" r:id="rId9"/>
    <p:sldId id="271" r:id="rId10"/>
    <p:sldId id="261" r:id="rId11"/>
    <p:sldId id="272" r:id="rId12"/>
    <p:sldId id="273" r:id="rId13"/>
    <p:sldId id="274" r:id="rId14"/>
    <p:sldId id="275" r:id="rId15"/>
    <p:sldId id="276" r:id="rId16"/>
    <p:sldId id="277" r:id="rId17"/>
    <p:sldId id="262" r:id="rId18"/>
    <p:sldId id="278" r:id="rId19"/>
    <p:sldId id="263" r:id="rId20"/>
    <p:sldId id="279" r:id="rId21"/>
    <p:sldId id="264" r:id="rId22"/>
    <p:sldId id="280" r:id="rId23"/>
    <p:sldId id="281" r:id="rId24"/>
    <p:sldId id="282" r:id="rId25"/>
    <p:sldId id="283" r:id="rId26"/>
    <p:sldId id="284" r:id="rId27"/>
    <p:sldId id="285" r:id="rId28"/>
    <p:sldId id="267" r:id="rId29"/>
    <p:sldId id="266" r:id="rId30"/>
    <p:sldId id="265" r:id="rId3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113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9AB57B4-3F7B-4BA0-B9B7-42A6AD7C701F}" type="datetimeFigureOut">
              <a:rPr lang="sk-SK" smtClean="0"/>
              <a:pPr/>
              <a:t>7. 4. 2021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FCDEF2-B2F1-487D-8BF6-6D6AE032F8B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B57B4-3F7B-4BA0-B9B7-42A6AD7C701F}" type="datetimeFigureOut">
              <a:rPr lang="sk-SK" smtClean="0"/>
              <a:pPr/>
              <a:t>7. 4. 2021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CDEF2-B2F1-487D-8BF6-6D6AE032F8B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9AB57B4-3F7B-4BA0-B9B7-42A6AD7C701F}" type="datetimeFigureOut">
              <a:rPr lang="sk-SK" smtClean="0"/>
              <a:pPr/>
              <a:t>7. 4. 2021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7" name="Obdĺžni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AFCDEF2-B2F1-487D-8BF6-6D6AE032F8B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B57B4-3F7B-4BA0-B9B7-42A6AD7C701F}" type="datetimeFigureOut">
              <a:rPr lang="sk-SK" smtClean="0"/>
              <a:pPr/>
              <a:t>7. 4. 2021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AFCDEF2-B2F1-487D-8BF6-6D6AE032F8B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7" name="Obdĺžni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B57B4-3F7B-4BA0-B9B7-42A6AD7C701F}" type="datetimeFigureOut">
              <a:rPr lang="sk-SK" smtClean="0"/>
              <a:pPr/>
              <a:t>7. 4. 2021</a:t>
            </a:fld>
            <a:endParaRPr lang="sk-SK"/>
          </a:p>
        </p:txBody>
      </p:sp>
      <p:sp>
        <p:nvSpPr>
          <p:cNvPr id="13" name="Zástupný symbol čísla snímky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AFCDEF2-B2F1-487D-8BF6-6D6AE032F8B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4" name="Zástupný symbol päty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9AB57B4-3F7B-4BA0-B9B7-42A6AD7C701F}" type="datetimeFigureOut">
              <a:rPr lang="sk-SK" smtClean="0"/>
              <a:pPr/>
              <a:t>7. 4. 2021</a:t>
            </a:fld>
            <a:endParaRPr lang="sk-SK"/>
          </a:p>
        </p:txBody>
      </p:sp>
      <p:sp>
        <p:nvSpPr>
          <p:cNvPr id="10" name="Zástupný symbol čísla snímky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AFCDEF2-B2F1-487D-8BF6-6D6AE032F8B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2" name="Zástupný symbol päty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9AB57B4-3F7B-4BA0-B9B7-42A6AD7C701F}" type="datetimeFigureOut">
              <a:rPr lang="sk-SK" smtClean="0"/>
              <a:pPr/>
              <a:t>7. 4. 2021</a:t>
            </a:fld>
            <a:endParaRPr lang="sk-SK"/>
          </a:p>
        </p:txBody>
      </p:sp>
      <p:sp>
        <p:nvSpPr>
          <p:cNvPr id="12" name="Zástupný symbol čísla snímky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AFCDEF2-B2F1-487D-8BF6-6D6AE032F8B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4" name="Zástupný symbol päty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sk-SK"/>
          </a:p>
        </p:txBody>
      </p:sp>
      <p:sp>
        <p:nvSpPr>
          <p:cNvPr id="16" name="Zástupný symbol textu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5" name="Zástupný symbol textu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B57B4-3F7B-4BA0-B9B7-42A6AD7C701F}" type="datetimeFigureOut">
              <a:rPr lang="sk-SK" smtClean="0"/>
              <a:pPr/>
              <a:t>7. 4. 2021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AFCDEF2-B2F1-487D-8BF6-6D6AE032F8B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B57B4-3F7B-4BA0-B9B7-42A6AD7C701F}" type="datetimeFigureOut">
              <a:rPr lang="sk-SK" smtClean="0"/>
              <a:pPr/>
              <a:t>7. 4. 2021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FCDEF2-B2F1-487D-8BF6-6D6AE032F8B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B57B4-3F7B-4BA0-B9B7-42A6AD7C701F}" type="datetimeFigureOut">
              <a:rPr lang="sk-SK" smtClean="0"/>
              <a:pPr/>
              <a:t>7. 4. 2021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AFCDEF2-B2F1-487D-8BF6-6D6AE032F8B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8" name="Obdĺžni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1" name="Obdĺžni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9AB57B4-3F7B-4BA0-B9B7-42A6AD7C701F}" type="datetimeFigureOut">
              <a:rPr lang="sk-SK" smtClean="0"/>
              <a:pPr/>
              <a:t>7. 4. 2021</a:t>
            </a:fld>
            <a:endParaRPr lang="sk-SK"/>
          </a:p>
        </p:txBody>
      </p:sp>
      <p:sp>
        <p:nvSpPr>
          <p:cNvPr id="13" name="Zástupný symbol čísla snímky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AFCDEF2-B2F1-487D-8BF6-6D6AE032F8B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4" name="Zástupný symbol päty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9AB57B4-3F7B-4BA0-B9B7-42A6AD7C701F}" type="datetimeFigureOut">
              <a:rPr lang="sk-SK" smtClean="0"/>
              <a:pPr/>
              <a:t>7. 4. 2021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Obdĺžni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AFCDEF2-B2F1-487D-8BF6-6D6AE032F8B7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zrkadielko.sk/page/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4.jpeg"/><Relationship Id="rId7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45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6.png"/><Relationship Id="rId7" Type="http://schemas.openxmlformats.org/officeDocument/2006/relationships/image" Target="../media/image51.png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gif"/><Relationship Id="rId4" Type="http://schemas.openxmlformats.org/officeDocument/2006/relationships/image" Target="../media/image43.png"/><Relationship Id="rId9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Deriváty uhľovodíkov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Mgr. Martina </a:t>
            </a:r>
            <a:r>
              <a:rPr lang="sk-SK" dirty="0" err="1" smtClean="0"/>
              <a:t>Hošalová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alkoholy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Ak je charakteristickou skupinou </a:t>
            </a:r>
            <a:r>
              <a:rPr lang="sk-SK" dirty="0" err="1" smtClean="0"/>
              <a:t>hydroxylová</a:t>
            </a:r>
            <a:r>
              <a:rPr lang="sk-SK" dirty="0" smtClean="0"/>
              <a:t> skupina (OH), deriváty nazývame alkoholy.</a:t>
            </a:r>
            <a:endParaRPr lang="sk-SK" dirty="0"/>
          </a:p>
        </p:txBody>
      </p:sp>
      <p:pic>
        <p:nvPicPr>
          <p:cNvPr id="4" name="Obrázok 3" descr="stiahnuť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4572008"/>
            <a:ext cx="2820973" cy="1656000"/>
          </a:xfrm>
          <a:prstGeom prst="rect">
            <a:avLst/>
          </a:prstGeom>
        </p:spPr>
      </p:pic>
      <p:sp>
        <p:nvSpPr>
          <p:cNvPr id="5" name="Oblúk 4"/>
          <p:cNvSpPr/>
          <p:nvPr/>
        </p:nvSpPr>
        <p:spPr>
          <a:xfrm rot="11365723">
            <a:off x="2715284" y="3334661"/>
            <a:ext cx="2643206" cy="3714776"/>
          </a:xfrm>
          <a:prstGeom prst="arc">
            <a:avLst>
              <a:gd name="adj1" fmla="val 18041864"/>
              <a:gd name="adj2" fmla="val 167093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3500430" y="2928934"/>
            <a:ext cx="27860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dirty="0" smtClean="0">
                <a:latin typeface="Times New Roman" pitchFamily="18" charset="0"/>
                <a:cs typeface="Times New Roman" pitchFamily="18" charset="0"/>
              </a:rPr>
              <a:t>OH </a:t>
            </a:r>
          </a:p>
          <a:p>
            <a:pPr algn="ctr"/>
            <a:r>
              <a:rPr lang="sk-SK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3200" dirty="0" err="1" smtClean="0">
                <a:latin typeface="Times New Roman" pitchFamily="18" charset="0"/>
                <a:cs typeface="Times New Roman" pitchFamily="18" charset="0"/>
              </a:rPr>
              <a:t>hydroxylová</a:t>
            </a:r>
            <a:r>
              <a:rPr lang="sk-SK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sk-SK" sz="3200" dirty="0" smtClean="0">
                <a:latin typeface="Times New Roman" pitchFamily="18" charset="0"/>
                <a:cs typeface="Times New Roman" pitchFamily="18" charset="0"/>
              </a:rPr>
              <a:t>skupina</a:t>
            </a:r>
            <a:endParaRPr lang="sk-SK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ok 6" descr="n-propanol-500x500.jpg"/>
          <p:cNvPicPr>
            <a:picLocks noChangeAspect="1"/>
          </p:cNvPicPr>
          <p:nvPr/>
        </p:nvPicPr>
        <p:blipFill>
          <a:blip r:embed="rId3"/>
          <a:srcRect t="21000" r="-2001" b="21999"/>
          <a:stretch>
            <a:fillRect/>
          </a:stretch>
        </p:blipFill>
        <p:spPr>
          <a:xfrm>
            <a:off x="5715008" y="4429132"/>
            <a:ext cx="2963369" cy="1656000"/>
          </a:xfrm>
          <a:prstGeom prst="rect">
            <a:avLst/>
          </a:prstGeom>
        </p:spPr>
      </p:pic>
      <p:cxnSp>
        <p:nvCxnSpPr>
          <p:cNvPr id="9" name="Rovná spojovacia šípka 8"/>
          <p:cNvCxnSpPr/>
          <p:nvPr/>
        </p:nvCxnSpPr>
        <p:spPr>
          <a:xfrm>
            <a:off x="3500430" y="5357826"/>
            <a:ext cx="192882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BlokTextu 9"/>
          <p:cNvSpPr txBox="1"/>
          <p:nvPr/>
        </p:nvSpPr>
        <p:spPr>
          <a:xfrm>
            <a:off x="1142976" y="6334780"/>
            <a:ext cx="118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propán</a:t>
            </a:r>
            <a:endParaRPr lang="sk-SK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6286512" y="6143644"/>
            <a:ext cx="1460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err="1" smtClean="0">
                <a:latin typeface="Times New Roman" pitchFamily="18" charset="0"/>
                <a:cs typeface="Times New Roman" pitchFamily="18" charset="0"/>
              </a:rPr>
              <a:t>propanol</a:t>
            </a:r>
            <a:endParaRPr lang="sk-SK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Alkoholy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b="1" u="sng" dirty="0" smtClean="0"/>
              <a:t>Vlastnosti</a:t>
            </a:r>
          </a:p>
          <a:p>
            <a:r>
              <a:rPr lang="sk-SK" dirty="0" smtClean="0"/>
              <a:t>nižšie alkoholy – bezfarebné kvapaliny; </a:t>
            </a:r>
            <a:r>
              <a:rPr lang="sk-SK" dirty="0" err="1" smtClean="0"/>
              <a:t>charak</a:t>
            </a:r>
            <a:r>
              <a:rPr lang="sk-SK" dirty="0" smtClean="0"/>
              <a:t>. zápach; horľavé</a:t>
            </a:r>
          </a:p>
          <a:p>
            <a:pPr>
              <a:buNone/>
            </a:pPr>
            <a:endParaRPr lang="sk-SK" dirty="0" smtClean="0"/>
          </a:p>
          <a:p>
            <a:r>
              <a:rPr lang="sk-SK" dirty="0" smtClean="0"/>
              <a:t>vyššie alkoholy – tuhé látky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Alkoholy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0063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k-SK" b="1" u="sng" dirty="0" smtClean="0"/>
              <a:t>Metanol</a:t>
            </a:r>
          </a:p>
          <a:p>
            <a:r>
              <a:rPr lang="sk-SK" dirty="0" smtClean="0"/>
              <a:t>najjednoduchší alkohol</a:t>
            </a:r>
          </a:p>
          <a:p>
            <a:r>
              <a:rPr lang="sk-SK" dirty="0" smtClean="0"/>
              <a:t>-chuťou a vzhľadom sa nedá odlíšiť od etanolu – iba podľa sfarbenia plameňa (dozelena)</a:t>
            </a:r>
          </a:p>
          <a:p>
            <a:r>
              <a:rPr lang="sk-SK" b="1" dirty="0" smtClean="0"/>
              <a:t>pre človeka jedovatý! 30 ml – spôsobuje smrť; 10 ml oslepnutie</a:t>
            </a:r>
          </a:p>
          <a:p>
            <a:r>
              <a:rPr lang="sk-SK" dirty="0" smtClean="0"/>
              <a:t>Prvá pomoc- </a:t>
            </a:r>
            <a:r>
              <a:rPr lang="sk-SK" dirty="0" err="1" smtClean="0"/>
              <a:t>adsorbčné</a:t>
            </a:r>
            <a:r>
              <a:rPr lang="sk-SK" dirty="0" smtClean="0"/>
              <a:t> uhlie, zvracanie (parafínový olej); dospelému liehovinu (40 %)</a:t>
            </a:r>
          </a:p>
          <a:p>
            <a:endParaRPr lang="sk-SK" dirty="0" smtClean="0"/>
          </a:p>
          <a:p>
            <a:r>
              <a:rPr lang="sk-SK" dirty="0" smtClean="0"/>
              <a:t>Využitie: výroba chemických látok, rozpúšťadlo</a:t>
            </a:r>
          </a:p>
          <a:p>
            <a:endParaRPr lang="sk-SK" dirty="0"/>
          </a:p>
        </p:txBody>
      </p:sp>
      <p:pic>
        <p:nvPicPr>
          <p:cNvPr id="4" name="Obrázok 3" descr="220px-Methanol_Lewis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40" y="0"/>
            <a:ext cx="2095500" cy="1857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Alkoholy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sk-SK" b="1" u="sng" dirty="0" smtClean="0"/>
              <a:t>Etanol</a:t>
            </a:r>
          </a:p>
          <a:p>
            <a:r>
              <a:rPr lang="sk-SK" dirty="0" smtClean="0"/>
              <a:t>v alkoholických nápojoch (pivo, víno, destiláty)</a:t>
            </a:r>
          </a:p>
          <a:p>
            <a:r>
              <a:rPr lang="sk-SK" dirty="0" smtClean="0"/>
              <a:t>Vzniká procesom, ktorý nazývame </a:t>
            </a:r>
            <a:r>
              <a:rPr lang="sk-SK" b="1" dirty="0" smtClean="0"/>
              <a:t>alkoholové kvasenie</a:t>
            </a:r>
            <a:r>
              <a:rPr lang="sk-SK" dirty="0" smtClean="0"/>
              <a:t> – proces, pri ktorom vzniká z cukru bez prístupu vzduchu a za prítomnosti kvasiniek („enzýmy“) etanol a oxid uhličitý </a:t>
            </a:r>
          </a:p>
          <a:p>
            <a:r>
              <a:rPr lang="sk-SK" dirty="0" smtClean="0"/>
              <a:t>Cukor → etanol + CO</a:t>
            </a:r>
            <a:r>
              <a:rPr lang="sk-SK" baseline="-25000" dirty="0" smtClean="0"/>
              <a:t>2</a:t>
            </a:r>
            <a:endParaRPr lang="sk-SK" dirty="0" smtClean="0"/>
          </a:p>
          <a:p>
            <a:endParaRPr lang="sk-SK" dirty="0" smtClean="0"/>
          </a:p>
          <a:p>
            <a:pPr>
              <a:buNone/>
            </a:pPr>
            <a:endParaRPr lang="sk-SK" dirty="0"/>
          </a:p>
        </p:txBody>
      </p:sp>
      <p:pic>
        <p:nvPicPr>
          <p:cNvPr id="4" name="Obrázok 3" descr="uploads_zlavadna.sk_deal_images_2011_0510_130502176219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4572008"/>
            <a:ext cx="3143272" cy="2095515"/>
          </a:xfrm>
          <a:prstGeom prst="rect">
            <a:avLst/>
          </a:prstGeom>
        </p:spPr>
      </p:pic>
      <p:pic>
        <p:nvPicPr>
          <p:cNvPr id="5" name="Obrázok 4" descr="stiahnuť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214290"/>
            <a:ext cx="2743200" cy="1666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Etanol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7207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sk-SK" b="1" dirty="0" smtClean="0"/>
              <a:t>Účinky na ľudský organizmus</a:t>
            </a:r>
          </a:p>
          <a:p>
            <a:r>
              <a:rPr lang="sk-SK" dirty="0" smtClean="0"/>
              <a:t>vstrebáva sa v žalúdku (závisí od obsahu) a v tenkom čreve; vstrebávanie ovplyvňuje vek, pohlavie, etnikum</a:t>
            </a:r>
          </a:p>
          <a:p>
            <a:endParaRPr lang="sk-SK" dirty="0" smtClean="0"/>
          </a:p>
          <a:p>
            <a:r>
              <a:rPr lang="sk-SK" sz="2800" dirty="0" smtClean="0"/>
              <a:t>0,1-0,2 promile je normálna hodnota etanolu v krvi</a:t>
            </a:r>
          </a:p>
          <a:p>
            <a:r>
              <a:rPr lang="sk-SK" sz="2800" dirty="0" smtClean="0"/>
              <a:t>0,5-1,0 promile podnapitosť; </a:t>
            </a:r>
          </a:p>
          <a:p>
            <a:r>
              <a:rPr lang="sk-SK" sz="2800" dirty="0" smtClean="0"/>
              <a:t>1,0-1,5 mierny stupeň opitosti;</a:t>
            </a:r>
          </a:p>
          <a:p>
            <a:r>
              <a:rPr lang="sk-SK" sz="2800" dirty="0" smtClean="0"/>
              <a:t> 2,0-3,0 promile je ťažký stupeň opitosti; </a:t>
            </a:r>
          </a:p>
          <a:p>
            <a:r>
              <a:rPr lang="sk-SK" sz="2800" dirty="0" smtClean="0"/>
              <a:t>hodnoty nad 3 promile sú príčinou otravy etanolom (ohrozenie života).</a:t>
            </a:r>
          </a:p>
          <a:p>
            <a:r>
              <a:rPr lang="sk-SK" sz="2800" dirty="0" smtClean="0"/>
              <a:t> </a:t>
            </a:r>
          </a:p>
          <a:p>
            <a:pPr>
              <a:buNone/>
            </a:pPr>
            <a:r>
              <a:rPr lang="sk-SK" dirty="0" smtClean="0"/>
              <a:t>Smrtiace množstvo pre človeka je 300-500 g etanolu čo je asi 1 liter liehoviny.</a:t>
            </a:r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4" name="Obrázok 3" descr="6W4gevfaTS_1OvVlly75QA_o-neviete-o-opic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0"/>
            <a:ext cx="3357554" cy="1888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Etanol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sk-SK" b="1" dirty="0" smtClean="0"/>
              <a:t>Účinky na ľudský organizmus</a:t>
            </a:r>
          </a:p>
          <a:p>
            <a:pPr>
              <a:buNone/>
            </a:pPr>
            <a:r>
              <a:rPr lang="sk-SK" dirty="0" smtClean="0"/>
              <a:t>90%  sa v tele oxiduje!!!! Iba zvyšok sa vylúči potom, močom, dychom</a:t>
            </a:r>
          </a:p>
          <a:p>
            <a:pPr>
              <a:buNone/>
            </a:pPr>
            <a:r>
              <a:rPr lang="sk-SK" dirty="0" smtClean="0"/>
              <a:t>odbúrava sa pomaly – </a:t>
            </a:r>
            <a:r>
              <a:rPr lang="sk-SK" dirty="0" err="1" smtClean="0"/>
              <a:t>acetaldehyd</a:t>
            </a:r>
            <a:r>
              <a:rPr lang="sk-SK" dirty="0" smtClean="0"/>
              <a:t> (bolesť hlavy, zvracanie)</a:t>
            </a:r>
          </a:p>
          <a:p>
            <a:pPr>
              <a:buNone/>
            </a:pPr>
            <a:r>
              <a:rPr lang="sk-SK" dirty="0" smtClean="0"/>
              <a:t>-zmeny v správaní; závislosť; chronické požívanie – choroby pečene, srdca, CNS...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b="1" dirty="0" smtClean="0"/>
          </a:p>
          <a:p>
            <a:endParaRPr lang="sk-SK" dirty="0"/>
          </a:p>
        </p:txBody>
      </p:sp>
      <p:pic>
        <p:nvPicPr>
          <p:cNvPr id="4" name="Obrázok 3" descr="symptoms-2-640x3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0" y="0"/>
            <a:ext cx="3143240" cy="17484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Karbonylové</a:t>
            </a:r>
            <a:r>
              <a:rPr lang="sk-SK" dirty="0" smtClean="0"/>
              <a:t> zlúčeniny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sz="2400" dirty="0" smtClean="0"/>
              <a:t>deriváty uhľovodíkov, v molekule ktorých je </a:t>
            </a:r>
            <a:r>
              <a:rPr lang="sk-SK" sz="2400" b="1" dirty="0" smtClean="0"/>
              <a:t>charakteristická karbonylová skupina</a:t>
            </a:r>
            <a:endParaRPr lang="sk-SK" sz="2400" dirty="0" smtClean="0"/>
          </a:p>
          <a:p>
            <a:pPr lvl="1"/>
            <a:r>
              <a:rPr lang="sk-SK" b="1" dirty="0" smtClean="0"/>
              <a:t>Aldehydy </a:t>
            </a:r>
            <a:r>
              <a:rPr lang="sk-SK" dirty="0" smtClean="0"/>
              <a:t> – </a:t>
            </a:r>
            <a:r>
              <a:rPr lang="sk-SK" sz="2000" dirty="0" smtClean="0"/>
              <a:t>typická koncovka -</a:t>
            </a:r>
            <a:r>
              <a:rPr lang="sk-SK" sz="2000" b="1" dirty="0" smtClean="0"/>
              <a:t>AL</a:t>
            </a:r>
            <a:r>
              <a:rPr lang="sk-SK" sz="2000" dirty="0" smtClean="0"/>
              <a:t>  (</a:t>
            </a:r>
            <a:r>
              <a:rPr lang="sk-SK" sz="2000" dirty="0" err="1" smtClean="0"/>
              <a:t>metanal</a:t>
            </a:r>
            <a:r>
              <a:rPr lang="sk-SK" sz="2000" dirty="0" smtClean="0"/>
              <a:t>, </a:t>
            </a:r>
            <a:r>
              <a:rPr lang="sk-SK" sz="2000" dirty="0" err="1" smtClean="0"/>
              <a:t>etanal</a:t>
            </a:r>
            <a:r>
              <a:rPr lang="sk-SK" sz="2000" dirty="0" smtClean="0"/>
              <a:t>, </a:t>
            </a:r>
            <a:r>
              <a:rPr lang="sk-SK" sz="2000" dirty="0" err="1" smtClean="0"/>
              <a:t>propanal</a:t>
            </a:r>
            <a:r>
              <a:rPr lang="sk-SK" sz="2000" dirty="0" smtClean="0"/>
              <a:t>)</a:t>
            </a:r>
          </a:p>
          <a:p>
            <a:pPr lvl="1"/>
            <a:r>
              <a:rPr lang="sk-SK" b="1" dirty="0" smtClean="0"/>
              <a:t>Ketóny</a:t>
            </a:r>
            <a:r>
              <a:rPr lang="sk-SK" dirty="0" smtClean="0"/>
              <a:t> - </a:t>
            </a:r>
            <a:r>
              <a:rPr lang="sk-SK" sz="2000" dirty="0" smtClean="0"/>
              <a:t>typická koncovka – </a:t>
            </a:r>
            <a:r>
              <a:rPr lang="sk-SK" sz="2000" b="1" dirty="0" smtClean="0"/>
              <a:t>ÓN</a:t>
            </a:r>
            <a:r>
              <a:rPr lang="sk-SK" sz="2000" dirty="0" smtClean="0"/>
              <a:t> (</a:t>
            </a:r>
            <a:r>
              <a:rPr lang="sk-SK" sz="2000" dirty="0" err="1" smtClean="0"/>
              <a:t>propanón</a:t>
            </a:r>
            <a:r>
              <a:rPr lang="sk-SK" sz="2000" dirty="0" smtClean="0"/>
              <a:t>, </a:t>
            </a:r>
            <a:r>
              <a:rPr lang="sk-SK" sz="2000" dirty="0" err="1" smtClean="0"/>
              <a:t>butanón</a:t>
            </a:r>
            <a:r>
              <a:rPr lang="sk-SK" sz="2000" dirty="0" smtClean="0"/>
              <a:t>...)</a:t>
            </a:r>
          </a:p>
          <a:p>
            <a:pPr lvl="1"/>
            <a:endParaRPr lang="sk-SK" dirty="0" smtClean="0"/>
          </a:p>
          <a:p>
            <a:endParaRPr lang="sk-SK" dirty="0"/>
          </a:p>
        </p:txBody>
      </p:sp>
      <p:pic>
        <p:nvPicPr>
          <p:cNvPr id="4" name="Obrázok 3" descr="Aldehyd-und-Keton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785918" y="4143380"/>
            <a:ext cx="5000660" cy="18764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aldehydy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Ak je charakteristickou skupinou </a:t>
            </a:r>
            <a:r>
              <a:rPr lang="sk-SK" dirty="0" err="1" smtClean="0"/>
              <a:t>karbonylová</a:t>
            </a:r>
            <a:r>
              <a:rPr lang="sk-SK" dirty="0" smtClean="0"/>
              <a:t> skupina   C=O, deriváty nazývame aldehydy.</a:t>
            </a:r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2143108" y="2571744"/>
            <a:ext cx="64294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sk-SK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Rovná spojnica 5"/>
          <p:cNvCxnSpPr/>
          <p:nvPr/>
        </p:nvCxnSpPr>
        <p:spPr>
          <a:xfrm rot="5400000">
            <a:off x="2393141" y="2464587"/>
            <a:ext cx="214314" cy="1428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Rovná spojnica 7"/>
          <p:cNvCxnSpPr/>
          <p:nvPr/>
        </p:nvCxnSpPr>
        <p:spPr>
          <a:xfrm rot="10800000">
            <a:off x="2285984" y="2071678"/>
            <a:ext cx="285752" cy="1428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" name="Obrázok 8" descr="stiahnuť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4643446"/>
            <a:ext cx="2820973" cy="1656000"/>
          </a:xfrm>
          <a:prstGeom prst="rect">
            <a:avLst/>
          </a:prstGeom>
        </p:spPr>
      </p:pic>
      <p:sp>
        <p:nvSpPr>
          <p:cNvPr id="10" name="Oblúk 9"/>
          <p:cNvSpPr/>
          <p:nvPr/>
        </p:nvSpPr>
        <p:spPr>
          <a:xfrm rot="9444290">
            <a:off x="2064093" y="3411901"/>
            <a:ext cx="2222576" cy="2263884"/>
          </a:xfrm>
          <a:prstGeom prst="arc">
            <a:avLst>
              <a:gd name="adj1" fmla="val 18041864"/>
              <a:gd name="adj2" fmla="val 167093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BlokTextu 10"/>
          <p:cNvSpPr txBox="1"/>
          <p:nvPr/>
        </p:nvSpPr>
        <p:spPr>
          <a:xfrm>
            <a:off x="2714612" y="3143248"/>
            <a:ext cx="36166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200" dirty="0" smtClean="0">
                <a:latin typeface="Times New Roman" pitchFamily="18" charset="0"/>
                <a:cs typeface="Times New Roman" pitchFamily="18" charset="0"/>
              </a:rPr>
              <a:t>C=O </a:t>
            </a:r>
          </a:p>
          <a:p>
            <a:pPr algn="ctr"/>
            <a:endParaRPr lang="sk-SK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sz="3200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sk-SK" sz="3200" dirty="0" err="1" smtClean="0">
                <a:latin typeface="Times New Roman" pitchFamily="18" charset="0"/>
                <a:cs typeface="Times New Roman" pitchFamily="18" charset="0"/>
              </a:rPr>
              <a:t>arbonylová</a:t>
            </a:r>
            <a:r>
              <a:rPr lang="sk-SK" sz="3200" dirty="0" smtClean="0">
                <a:latin typeface="Times New Roman" pitchFamily="18" charset="0"/>
                <a:cs typeface="Times New Roman" pitchFamily="18" charset="0"/>
              </a:rPr>
              <a:t> skupina</a:t>
            </a:r>
            <a:endParaRPr lang="sk-SK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3714744" y="3643314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sk-SK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Rovná spojnica 13"/>
          <p:cNvCxnSpPr/>
          <p:nvPr/>
        </p:nvCxnSpPr>
        <p:spPr>
          <a:xfrm rot="5400000">
            <a:off x="3964777" y="3607595"/>
            <a:ext cx="214314" cy="1428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Rovná spojnica 15"/>
          <p:cNvCxnSpPr/>
          <p:nvPr/>
        </p:nvCxnSpPr>
        <p:spPr>
          <a:xfrm rot="16200000" flipH="1">
            <a:off x="3893339" y="3107529"/>
            <a:ext cx="214314" cy="1428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7" name="Obrázok 16" descr="Propionaldehyde_flat_structur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4643446"/>
            <a:ext cx="2418604" cy="1656000"/>
          </a:xfrm>
          <a:prstGeom prst="rect">
            <a:avLst/>
          </a:prstGeom>
        </p:spPr>
      </p:pic>
      <p:cxnSp>
        <p:nvCxnSpPr>
          <p:cNvPr id="19" name="Rovná spojovacia šípka 18"/>
          <p:cNvCxnSpPr/>
          <p:nvPr/>
        </p:nvCxnSpPr>
        <p:spPr>
          <a:xfrm>
            <a:off x="3286116" y="5572140"/>
            <a:ext cx="221457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BlokTextu 19"/>
          <p:cNvSpPr txBox="1"/>
          <p:nvPr/>
        </p:nvSpPr>
        <p:spPr>
          <a:xfrm>
            <a:off x="928662" y="6334780"/>
            <a:ext cx="118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propán</a:t>
            </a:r>
            <a:endParaRPr lang="sk-SK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BlokTextu 20"/>
          <p:cNvSpPr txBox="1"/>
          <p:nvPr/>
        </p:nvSpPr>
        <p:spPr>
          <a:xfrm>
            <a:off x="6357950" y="6334780"/>
            <a:ext cx="1439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err="1" smtClean="0">
                <a:latin typeface="Times New Roman" pitchFamily="18" charset="0"/>
                <a:cs typeface="Times New Roman" pitchFamily="18" charset="0"/>
              </a:rPr>
              <a:t>propanal</a:t>
            </a:r>
            <a:endParaRPr lang="sk-SK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aldehydy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214282" y="1428736"/>
            <a:ext cx="8153400" cy="5429264"/>
          </a:xfrm>
        </p:spPr>
        <p:txBody>
          <a:bodyPr>
            <a:normAutofit/>
          </a:bodyPr>
          <a:lstStyle/>
          <a:p>
            <a:r>
              <a:rPr lang="sk-SK" b="1" dirty="0" err="1" smtClean="0"/>
              <a:t>Metanal</a:t>
            </a:r>
            <a:r>
              <a:rPr lang="sk-SK" b="1" dirty="0" smtClean="0"/>
              <a:t> – formaldehyd</a:t>
            </a:r>
          </a:p>
          <a:p>
            <a:pPr lvl="1">
              <a:buNone/>
            </a:pPr>
            <a:r>
              <a:rPr lang="sk-SK" dirty="0" smtClean="0"/>
              <a:t>-</a:t>
            </a:r>
            <a:r>
              <a:rPr lang="sk-SK" sz="2100" dirty="0" smtClean="0"/>
              <a:t>bezfarebný, štipľavo zapáchajúci plyn</a:t>
            </a:r>
          </a:p>
          <a:p>
            <a:pPr lvl="1">
              <a:buNone/>
            </a:pPr>
            <a:r>
              <a:rPr lang="sk-SK" sz="2100" dirty="0" smtClean="0"/>
              <a:t>-je jedovatý</a:t>
            </a:r>
          </a:p>
          <a:p>
            <a:pPr>
              <a:buNone/>
            </a:pPr>
            <a:r>
              <a:rPr lang="sk-SK" b="1" dirty="0" smtClean="0"/>
              <a:t>Využitie</a:t>
            </a:r>
          </a:p>
          <a:p>
            <a:pPr>
              <a:buNone/>
            </a:pPr>
            <a:r>
              <a:rPr lang="sk-SK" sz="2400" dirty="0" smtClean="0"/>
              <a:t>-výroba plastov</a:t>
            </a:r>
          </a:p>
          <a:p>
            <a:pPr>
              <a:buNone/>
            </a:pPr>
            <a:r>
              <a:rPr lang="sk-SK" sz="2400" dirty="0" smtClean="0"/>
              <a:t>-v lakoch, drevotrieskach                     </a:t>
            </a:r>
          </a:p>
          <a:p>
            <a:pPr>
              <a:buNone/>
            </a:pPr>
            <a:r>
              <a:rPr lang="sk-SK" sz="2400" dirty="0" smtClean="0"/>
              <a:t>-dezinfekčný prostriedok</a:t>
            </a:r>
          </a:p>
          <a:p>
            <a:pPr>
              <a:buNone/>
            </a:pPr>
            <a:r>
              <a:rPr lang="sk-SK" sz="2400" b="1" dirty="0" smtClean="0"/>
              <a:t>-konzervačná látka</a:t>
            </a:r>
          </a:p>
          <a:p>
            <a:pPr>
              <a:buNone/>
            </a:pPr>
            <a:r>
              <a:rPr lang="sk-SK" sz="2400" b="1" dirty="0" smtClean="0"/>
              <a:t> biologických preparátov</a:t>
            </a:r>
          </a:p>
          <a:p>
            <a:pPr>
              <a:buNone/>
            </a:pPr>
            <a:r>
              <a:rPr lang="sk-SK" sz="2400" b="1" dirty="0" smtClean="0"/>
              <a:t> (formalín)</a:t>
            </a:r>
            <a:endParaRPr lang="sk-SK" sz="2400" dirty="0" smtClean="0"/>
          </a:p>
          <a:p>
            <a:endParaRPr lang="sk-SK" b="1" dirty="0"/>
          </a:p>
        </p:txBody>
      </p:sp>
      <p:pic>
        <p:nvPicPr>
          <p:cNvPr id="4" name="Obrázok 3" descr="formaldehyd_vzorec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0"/>
            <a:ext cx="135732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ok 4" descr="Human-brain-formal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0861" y="1500174"/>
            <a:ext cx="2253139" cy="3500461"/>
          </a:xfrm>
          <a:prstGeom prst="rect">
            <a:avLst/>
          </a:prstGeom>
        </p:spPr>
      </p:pic>
      <p:pic>
        <p:nvPicPr>
          <p:cNvPr id="6" name="Obrázok 5" descr="Berlin_Naturkundemuseum_Frogs_in_Formali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934" y="4495676"/>
            <a:ext cx="5072066" cy="23623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ketóny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Ak je charakteristickou skupinou </a:t>
            </a:r>
            <a:r>
              <a:rPr lang="sk-SK" dirty="0" err="1" smtClean="0"/>
              <a:t>karbonylová</a:t>
            </a:r>
            <a:r>
              <a:rPr lang="sk-SK" dirty="0" smtClean="0"/>
              <a:t> skupina  C=O, deriváty nazývame ketóny.</a:t>
            </a:r>
          </a:p>
          <a:p>
            <a:endParaRPr lang="sk-SK" dirty="0"/>
          </a:p>
        </p:txBody>
      </p:sp>
      <p:pic>
        <p:nvPicPr>
          <p:cNvPr id="4" name="Obrázok 3" descr="stiahnuť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4071942"/>
            <a:ext cx="2820973" cy="1656000"/>
          </a:xfrm>
          <a:prstGeom prst="rect">
            <a:avLst/>
          </a:prstGeom>
        </p:spPr>
      </p:pic>
      <p:sp>
        <p:nvSpPr>
          <p:cNvPr id="5" name="Oblúk 4"/>
          <p:cNvSpPr/>
          <p:nvPr/>
        </p:nvSpPr>
        <p:spPr>
          <a:xfrm rot="5870984">
            <a:off x="1090957" y="3083615"/>
            <a:ext cx="1287484" cy="1449819"/>
          </a:xfrm>
          <a:prstGeom prst="arc">
            <a:avLst>
              <a:gd name="adj1" fmla="val 18201980"/>
              <a:gd name="adj2" fmla="val 1715469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3214678" y="3000372"/>
            <a:ext cx="21431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C=O</a:t>
            </a:r>
          </a:p>
          <a:p>
            <a:r>
              <a:rPr lang="sk-SK" sz="2800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sk-SK" sz="2800" dirty="0" err="1" smtClean="0">
                <a:latin typeface="Times New Roman" pitchFamily="18" charset="0"/>
                <a:cs typeface="Times New Roman" pitchFamily="18" charset="0"/>
              </a:rPr>
              <a:t>arbonylová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 skupina</a:t>
            </a:r>
            <a:endParaRPr lang="sk-SK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ok 6" descr="HjCDF8JuSAawIotRytN5_Propanone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29256" y="4143380"/>
            <a:ext cx="2738430" cy="1656750"/>
          </a:xfrm>
          <a:prstGeom prst="rect">
            <a:avLst/>
          </a:prstGeom>
        </p:spPr>
      </p:pic>
      <p:cxnSp>
        <p:nvCxnSpPr>
          <p:cNvPr id="9" name="Rovná spojovacia šípka 8"/>
          <p:cNvCxnSpPr/>
          <p:nvPr/>
        </p:nvCxnSpPr>
        <p:spPr>
          <a:xfrm>
            <a:off x="3571868" y="4929198"/>
            <a:ext cx="15716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BlokTextu 9"/>
          <p:cNvSpPr txBox="1"/>
          <p:nvPr/>
        </p:nvSpPr>
        <p:spPr>
          <a:xfrm>
            <a:off x="1142976" y="5857892"/>
            <a:ext cx="118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propán</a:t>
            </a:r>
            <a:endParaRPr lang="sk-SK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6000760" y="5929330"/>
            <a:ext cx="1540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err="1" smtClean="0">
                <a:latin typeface="Times New Roman" pitchFamily="18" charset="0"/>
                <a:cs typeface="Times New Roman" pitchFamily="18" charset="0"/>
              </a:rPr>
              <a:t>propanón</a:t>
            </a:r>
            <a:endParaRPr lang="sk-SK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sú najrozšírenejšie organické zlúčeniny</a:t>
            </a:r>
          </a:p>
          <a:p>
            <a:r>
              <a:rPr lang="sk-SK" dirty="0" smtClean="0"/>
              <a:t>odvodené od uhľovodíkov tak, že sa nahradí</a:t>
            </a:r>
          </a:p>
          <a:p>
            <a:pPr>
              <a:buNone/>
            </a:pPr>
            <a:r>
              <a:rPr lang="sk-SK" dirty="0"/>
              <a:t>	</a:t>
            </a:r>
            <a:r>
              <a:rPr lang="sk-SK" dirty="0" smtClean="0"/>
              <a:t>		1 atóm H alebo viac atómov H</a:t>
            </a:r>
          </a:p>
          <a:p>
            <a:pPr>
              <a:buNone/>
            </a:pPr>
            <a:r>
              <a:rPr lang="sk-SK" dirty="0"/>
              <a:t>	</a:t>
            </a:r>
            <a:r>
              <a:rPr lang="sk-SK" dirty="0" smtClean="0"/>
              <a:t>	iným atómom alebo skupinou atómov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ketóny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b="1" dirty="0" err="1" smtClean="0"/>
              <a:t>Propanón</a:t>
            </a:r>
            <a:r>
              <a:rPr lang="sk-SK" b="1" dirty="0" smtClean="0"/>
              <a:t> – acetón</a:t>
            </a:r>
          </a:p>
          <a:p>
            <a:pPr lvl="1"/>
            <a:r>
              <a:rPr lang="sk-SK" dirty="0" smtClean="0"/>
              <a:t>prchavá kvapalina s charakteristickým zápachom</a:t>
            </a:r>
          </a:p>
          <a:p>
            <a:pPr lvl="1"/>
            <a:r>
              <a:rPr lang="sk-SK" b="1" dirty="0" smtClean="0"/>
              <a:t>zdraviu škodlivý</a:t>
            </a:r>
          </a:p>
          <a:p>
            <a:pPr lvl="2"/>
            <a:r>
              <a:rPr lang="sk-SK" dirty="0" smtClean="0"/>
              <a:t>pary acetónu spôsobujú narkózu, poškodzujú nervový systém</a:t>
            </a:r>
          </a:p>
          <a:p>
            <a:pPr>
              <a:buNone/>
            </a:pPr>
            <a:r>
              <a:rPr lang="sk-SK" b="1" dirty="0" smtClean="0"/>
              <a:t>využitie</a:t>
            </a:r>
          </a:p>
          <a:p>
            <a:r>
              <a:rPr lang="sk-SK" dirty="0" smtClean="0"/>
              <a:t>rozpúšťadlo, riedidlo</a:t>
            </a:r>
          </a:p>
          <a:p>
            <a:r>
              <a:rPr lang="sk-SK" dirty="0" smtClean="0"/>
              <a:t>aktívna látka odlakovačov</a:t>
            </a:r>
          </a:p>
          <a:p>
            <a:endParaRPr lang="sk-SK" b="1" dirty="0"/>
          </a:p>
        </p:txBody>
      </p:sp>
      <p:pic>
        <p:nvPicPr>
          <p:cNvPr id="4" name="Obrázok 3" descr="aceton_vzorec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142852"/>
            <a:ext cx="1428760" cy="112393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5" name="Obrázok 4" descr="142751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3643314"/>
            <a:ext cx="2571744" cy="2571744"/>
          </a:xfrm>
          <a:prstGeom prst="rect">
            <a:avLst/>
          </a:prstGeom>
        </p:spPr>
      </p:pic>
      <p:pic>
        <p:nvPicPr>
          <p:cNvPr id="6" name="Obrázok 5" descr="odlakovac-na-nechty-65-ml.jpg"/>
          <p:cNvPicPr>
            <a:picLocks noChangeAspect="1"/>
          </p:cNvPicPr>
          <p:nvPr/>
        </p:nvPicPr>
        <p:blipFill>
          <a:blip r:embed="rId4" cstate="print"/>
          <a:srcRect t="12825"/>
          <a:stretch>
            <a:fillRect/>
          </a:stretch>
        </p:blipFill>
        <p:spPr>
          <a:xfrm>
            <a:off x="2571736" y="5357826"/>
            <a:ext cx="2838446" cy="1500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karboxylová kyselina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Ak je charakteristickou skupinou, karboxylová skupina –COOH, deriváty nazývame karboxylové kyseliny.</a:t>
            </a:r>
            <a:endParaRPr lang="sk-SK" dirty="0"/>
          </a:p>
        </p:txBody>
      </p:sp>
      <p:pic>
        <p:nvPicPr>
          <p:cNvPr id="4" name="Obrázok 3" descr="stiahnuť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2" y="3714752"/>
            <a:ext cx="2820973" cy="1656000"/>
          </a:xfrm>
          <a:prstGeom prst="rect">
            <a:avLst/>
          </a:prstGeom>
        </p:spPr>
      </p:pic>
      <p:sp>
        <p:nvSpPr>
          <p:cNvPr id="5" name="Oblúk 4"/>
          <p:cNvSpPr/>
          <p:nvPr/>
        </p:nvSpPr>
        <p:spPr>
          <a:xfrm rot="9214081">
            <a:off x="2141041" y="2305005"/>
            <a:ext cx="2005377" cy="2708465"/>
          </a:xfrm>
          <a:prstGeom prst="arc">
            <a:avLst>
              <a:gd name="adj1" fmla="val 18041864"/>
              <a:gd name="adj2" fmla="val 167093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3286116" y="3214686"/>
            <a:ext cx="31838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COOH </a:t>
            </a:r>
          </a:p>
          <a:p>
            <a:r>
              <a:rPr lang="sk-SK" sz="28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arboxylová skupina</a:t>
            </a:r>
            <a:endParaRPr lang="sk-SK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ok 6" descr="Propionic_acid_flat_structur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3857628"/>
            <a:ext cx="2788930" cy="1570873"/>
          </a:xfrm>
          <a:prstGeom prst="rect">
            <a:avLst/>
          </a:prstGeom>
        </p:spPr>
      </p:pic>
      <p:sp>
        <p:nvSpPr>
          <p:cNvPr id="8" name="Oblúk 7"/>
          <p:cNvSpPr/>
          <p:nvPr/>
        </p:nvSpPr>
        <p:spPr>
          <a:xfrm rot="13832799">
            <a:off x="2297364" y="4289758"/>
            <a:ext cx="691621" cy="1651277"/>
          </a:xfrm>
          <a:prstGeom prst="arc">
            <a:avLst>
              <a:gd name="adj1" fmla="val 18041864"/>
              <a:gd name="adj2" fmla="val 167093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10" name="Rovná spojovacia šípka 9"/>
          <p:cNvCxnSpPr/>
          <p:nvPr/>
        </p:nvCxnSpPr>
        <p:spPr>
          <a:xfrm>
            <a:off x="3714744" y="4572008"/>
            <a:ext cx="178595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BlokTextu 10"/>
          <p:cNvSpPr txBox="1"/>
          <p:nvPr/>
        </p:nvSpPr>
        <p:spPr>
          <a:xfrm>
            <a:off x="1142976" y="5500702"/>
            <a:ext cx="118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propán</a:t>
            </a:r>
            <a:endParaRPr lang="sk-SK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5715008" y="5643578"/>
            <a:ext cx="2983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yselina propánová</a:t>
            </a:r>
            <a:endParaRPr lang="sk-SK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Karboxylová kyselina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214282" y="1500174"/>
            <a:ext cx="8153400" cy="5357826"/>
          </a:xfrm>
        </p:spPr>
        <p:txBody>
          <a:bodyPr>
            <a:normAutofit/>
          </a:bodyPr>
          <a:lstStyle/>
          <a:p>
            <a:r>
              <a:rPr lang="sk-SK" b="1" dirty="0" smtClean="0"/>
              <a:t>Kyselina metánová (k. mravčia)</a:t>
            </a:r>
          </a:p>
          <a:p>
            <a:pPr>
              <a:buNone/>
            </a:pPr>
            <a:r>
              <a:rPr lang="sk-SK" dirty="0" smtClean="0"/>
              <a:t>-najjednoduchšia k.; bezfarebná kvapalina s ostrým zápachom</a:t>
            </a:r>
          </a:p>
          <a:p>
            <a:pPr lvl="1"/>
            <a:r>
              <a:rPr lang="sk-SK" sz="2400" dirty="0" smtClean="0"/>
              <a:t>súčasť </a:t>
            </a:r>
            <a:r>
              <a:rPr lang="sk-SK" sz="2400" b="1" dirty="0" smtClean="0"/>
              <a:t>mravčieho jedu </a:t>
            </a:r>
            <a:r>
              <a:rPr lang="sk-SK" sz="2400" dirty="0" smtClean="0"/>
              <a:t>(včiel...)</a:t>
            </a:r>
          </a:p>
          <a:p>
            <a:pPr lvl="1"/>
            <a:r>
              <a:rPr lang="sk-SK" sz="2400" b="1" dirty="0" smtClean="0"/>
              <a:t>leptavé</a:t>
            </a:r>
            <a:r>
              <a:rPr lang="sk-SK" sz="2400" dirty="0" smtClean="0"/>
              <a:t> účinky – pľuzgiere na koži</a:t>
            </a:r>
          </a:p>
          <a:p>
            <a:pPr lvl="2"/>
            <a:r>
              <a:rPr lang="sk-SK" dirty="0" smtClean="0"/>
              <a:t>(roztoky 7% - veľmi silné účinky</a:t>
            </a:r>
          </a:p>
          <a:p>
            <a:pPr lvl="1"/>
            <a:endParaRPr lang="sk-SK" dirty="0" smtClean="0"/>
          </a:p>
          <a:p>
            <a:pPr lvl="1"/>
            <a:r>
              <a:rPr lang="sk-SK" b="1" dirty="0" smtClean="0"/>
              <a:t>dezinfekčné</a:t>
            </a:r>
            <a:r>
              <a:rPr lang="sk-SK" dirty="0" smtClean="0"/>
              <a:t> účinky (vtáky sa kúpu v mraveniskách), dezinfekcia nádob </a:t>
            </a:r>
          </a:p>
          <a:p>
            <a:pPr lvl="2">
              <a:buNone/>
            </a:pPr>
            <a:r>
              <a:rPr lang="sk-SK" sz="2600" dirty="0" smtClean="0"/>
              <a:t>v potravinárstve</a:t>
            </a:r>
          </a:p>
          <a:p>
            <a:pPr>
              <a:buNone/>
            </a:pPr>
            <a:r>
              <a:rPr lang="sk-SK" dirty="0" smtClean="0"/>
              <a:t>		</a:t>
            </a:r>
            <a:endParaRPr lang="sk-SK" dirty="0"/>
          </a:p>
        </p:txBody>
      </p:sp>
      <p:pic>
        <p:nvPicPr>
          <p:cNvPr id="4" name="Obrázok 3" descr="2403625-img-mravenci-mravenec-v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106" y="2500306"/>
            <a:ext cx="3531894" cy="1868486"/>
          </a:xfrm>
          <a:prstGeom prst="rect">
            <a:avLst/>
          </a:prstGeom>
        </p:spPr>
      </p:pic>
      <p:pic>
        <p:nvPicPr>
          <p:cNvPr id="5" name="Obrázok 4" descr="images.jpg"/>
          <p:cNvPicPr>
            <a:picLocks noChangeAspect="1"/>
          </p:cNvPicPr>
          <p:nvPr/>
        </p:nvPicPr>
        <p:blipFill>
          <a:blip r:embed="rId3"/>
          <a:srcRect b="8240"/>
          <a:stretch>
            <a:fillRect/>
          </a:stretch>
        </p:blipFill>
        <p:spPr>
          <a:xfrm>
            <a:off x="6286512" y="5141427"/>
            <a:ext cx="2857488" cy="1716573"/>
          </a:xfrm>
          <a:prstGeom prst="rect">
            <a:avLst/>
          </a:prstGeom>
        </p:spPr>
      </p:pic>
      <p:pic>
        <p:nvPicPr>
          <p:cNvPr id="6" name="Obrázok 5" descr="Formic_acid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29520" y="0"/>
            <a:ext cx="1429173" cy="11540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Karboxylová kyselina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k-SK" b="1" dirty="0" smtClean="0"/>
              <a:t>Kyselina etánová (k. octová)</a:t>
            </a:r>
          </a:p>
          <a:p>
            <a:pPr lvl="1"/>
            <a:r>
              <a:rPr lang="sk-SK" dirty="0" smtClean="0"/>
              <a:t>bezfarebná kvapalina s ostrým zápachom</a:t>
            </a:r>
          </a:p>
          <a:p>
            <a:pPr lvl="1"/>
            <a:r>
              <a:rPr lang="sk-SK" dirty="0" smtClean="0"/>
              <a:t>žieravina</a:t>
            </a:r>
          </a:p>
          <a:p>
            <a:pPr>
              <a:buNone/>
            </a:pPr>
            <a:r>
              <a:rPr lang="sk-SK" sz="2400" b="1" dirty="0" smtClean="0"/>
              <a:t>Využitie:</a:t>
            </a:r>
          </a:p>
          <a:p>
            <a:r>
              <a:rPr lang="sk-SK" sz="2400" dirty="0" smtClean="0"/>
              <a:t>spracovanie koží, výroba plastov</a:t>
            </a:r>
          </a:p>
          <a:p>
            <a:r>
              <a:rPr lang="sk-SK" sz="2400" dirty="0" smtClean="0"/>
              <a:t>soli – </a:t>
            </a:r>
            <a:r>
              <a:rPr lang="sk-SK" sz="2400" b="1" dirty="0" smtClean="0"/>
              <a:t>octany</a:t>
            </a:r>
            <a:r>
              <a:rPr lang="sk-SK" sz="2400" dirty="0" smtClean="0"/>
              <a:t> (octanová masť – proti opuchom)</a:t>
            </a:r>
          </a:p>
          <a:p>
            <a:r>
              <a:rPr lang="sk-SK" sz="2400" dirty="0" smtClean="0"/>
              <a:t>výroba: kvasením, </a:t>
            </a:r>
            <a:r>
              <a:rPr lang="sk-SK" sz="2400" b="1" dirty="0" smtClean="0"/>
              <a:t>zriedením na 8% vzniká ocot </a:t>
            </a:r>
          </a:p>
          <a:p>
            <a:endParaRPr lang="sk-SK" dirty="0"/>
          </a:p>
        </p:txBody>
      </p:sp>
      <p:pic>
        <p:nvPicPr>
          <p:cNvPr id="4" name="Obrázok 3" descr="1599636618-galvex-vyrobky-produkt-6120093-1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4857760"/>
            <a:ext cx="2214570" cy="1767965"/>
          </a:xfrm>
          <a:prstGeom prst="rect">
            <a:avLst/>
          </a:prstGeom>
        </p:spPr>
      </p:pic>
      <p:pic>
        <p:nvPicPr>
          <p:cNvPr id="5" name="Obrázok 4" descr="ShotType1_540x540.jpg"/>
          <p:cNvPicPr>
            <a:picLocks noChangeAspect="1"/>
          </p:cNvPicPr>
          <p:nvPr/>
        </p:nvPicPr>
        <p:blipFill>
          <a:blip r:embed="rId3"/>
          <a:srcRect l="30557" r="26040"/>
          <a:stretch>
            <a:fillRect/>
          </a:stretch>
        </p:blipFill>
        <p:spPr>
          <a:xfrm>
            <a:off x="7786678" y="2071678"/>
            <a:ext cx="1357322" cy="3127248"/>
          </a:xfrm>
          <a:prstGeom prst="rect">
            <a:avLst/>
          </a:prstGeom>
        </p:spPr>
      </p:pic>
      <p:pic>
        <p:nvPicPr>
          <p:cNvPr id="6" name="Obrázok 5" descr="Acetic-acid-2D-fla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00892" y="142852"/>
            <a:ext cx="1582474" cy="10588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Karboxylová kyselina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sk-SK" dirty="0" smtClean="0"/>
              <a:t>	kyselina maslová		kyselina citrónová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dirty="0" smtClean="0"/>
              <a:t>	kyselina mliečna		kyselina askorbová</a:t>
            </a:r>
            <a:endParaRPr lang="sk-SK" dirty="0"/>
          </a:p>
        </p:txBody>
      </p:sp>
      <p:pic>
        <p:nvPicPr>
          <p:cNvPr id="4" name="Obrázok 3" descr="maslo-margar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2143116"/>
            <a:ext cx="3238506" cy="2156845"/>
          </a:xfrm>
          <a:prstGeom prst="rect">
            <a:avLst/>
          </a:prstGeom>
        </p:spPr>
      </p:pic>
      <p:pic>
        <p:nvPicPr>
          <p:cNvPr id="5" name="Obrázok 4" descr="citr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2143116"/>
            <a:ext cx="2928926" cy="2160083"/>
          </a:xfrm>
          <a:prstGeom prst="rect">
            <a:avLst/>
          </a:prstGeom>
        </p:spPr>
      </p:pic>
      <p:pic>
        <p:nvPicPr>
          <p:cNvPr id="6" name="Obrázok 5" descr="mlieko-992x66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4843272"/>
            <a:ext cx="3023616" cy="2014728"/>
          </a:xfrm>
          <a:prstGeom prst="rect">
            <a:avLst/>
          </a:prstGeom>
        </p:spPr>
      </p:pic>
      <p:pic>
        <p:nvPicPr>
          <p:cNvPr id="7" name="Obrázok 6" descr="thumbnail_1280_720_shutterstock_461506093-150583807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14942" y="4929198"/>
            <a:ext cx="3428981" cy="1928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Karboxylová kyselina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sk-SK" dirty="0" smtClean="0"/>
              <a:t>			</a:t>
            </a:r>
            <a:r>
              <a:rPr lang="sk-SK" b="1" dirty="0" smtClean="0">
                <a:hlinkClick r:id="rId2"/>
              </a:rPr>
              <a:t>Kyseliny v kozmetike</a:t>
            </a:r>
            <a:endParaRPr lang="sk-SK" b="1" dirty="0" smtClean="0"/>
          </a:p>
          <a:p>
            <a:pPr>
              <a:buNone/>
            </a:pPr>
            <a:r>
              <a:rPr lang="sk-SK" dirty="0" smtClean="0"/>
              <a:t>kyselina </a:t>
            </a:r>
            <a:r>
              <a:rPr lang="sk-SK" dirty="0" err="1" smtClean="0"/>
              <a:t>glykolová</a:t>
            </a:r>
            <a:r>
              <a:rPr lang="sk-SK" dirty="0" smtClean="0"/>
              <a:t>	</a:t>
            </a:r>
            <a:r>
              <a:rPr lang="sk-SK" dirty="0" err="1" smtClean="0"/>
              <a:t>kyselina</a:t>
            </a:r>
            <a:r>
              <a:rPr lang="sk-SK" dirty="0" smtClean="0"/>
              <a:t> </a:t>
            </a:r>
            <a:r>
              <a:rPr lang="sk-SK" dirty="0" err="1" smtClean="0"/>
              <a:t>hyalurónová</a:t>
            </a: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dirty="0" smtClean="0"/>
              <a:t>k. askorbová (</a:t>
            </a:r>
            <a:r>
              <a:rPr lang="sk-SK" dirty="0" err="1" smtClean="0"/>
              <a:t>vit</a:t>
            </a:r>
            <a:r>
              <a:rPr lang="sk-SK" dirty="0" smtClean="0"/>
              <a:t>. C)</a:t>
            </a:r>
          </a:p>
          <a:p>
            <a:pPr>
              <a:buNone/>
            </a:pPr>
            <a:endParaRPr lang="sk-SK" dirty="0"/>
          </a:p>
        </p:txBody>
      </p:sp>
      <p:pic>
        <p:nvPicPr>
          <p:cNvPr id="4" name="Obrázok 3" descr="3297-catrice-glow-overnight-aha-treatm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2786058"/>
            <a:ext cx="628654" cy="1785950"/>
          </a:xfrm>
          <a:prstGeom prst="rect">
            <a:avLst/>
          </a:prstGeom>
        </p:spPr>
      </p:pic>
      <p:pic>
        <p:nvPicPr>
          <p:cNvPr id="5" name="Obrázok 4" descr="A02583D5-98DF-491C-BB1A-61880682486F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2714620"/>
            <a:ext cx="2057396" cy="2045801"/>
          </a:xfrm>
          <a:prstGeom prst="rect">
            <a:avLst/>
          </a:prstGeom>
        </p:spPr>
      </p:pic>
      <p:pic>
        <p:nvPicPr>
          <p:cNvPr id="6" name="Obrázok 5" descr="eveline-cosmetics-expert-c-aktivne-vitaminove-nocne-serum___1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4810" y="4572008"/>
            <a:ext cx="581295" cy="2285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Karboxylová kyselina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sk-SK" b="1" dirty="0" smtClean="0"/>
              <a:t>Mastné kyseliny</a:t>
            </a:r>
          </a:p>
          <a:p>
            <a:pPr>
              <a:buNone/>
            </a:pPr>
            <a:r>
              <a:rPr lang="sk-SK" dirty="0" smtClean="0"/>
              <a:t>-dlhý nerozvetvený uhlíkový reťazec (8 a viac C)</a:t>
            </a:r>
          </a:p>
          <a:p>
            <a:pPr marL="880110" lvl="1" indent="-514350">
              <a:buAutoNum type="alphaLcParenR"/>
            </a:pPr>
            <a:r>
              <a:rPr lang="sk-SK" b="1" dirty="0" smtClean="0"/>
              <a:t>nasýtené</a:t>
            </a:r>
            <a:r>
              <a:rPr lang="sk-SK" dirty="0" smtClean="0"/>
              <a:t> – len jednoduché väzby - k. palmitová</a:t>
            </a:r>
          </a:p>
          <a:p>
            <a:pPr marL="1154430" lvl="2" indent="-514350">
              <a:buNone/>
            </a:pPr>
            <a:r>
              <a:rPr lang="sk-SK" dirty="0" smtClean="0"/>
              <a:t>-tuhé; v živočíšnych produktoch – maslo, masť </a:t>
            </a:r>
          </a:p>
          <a:p>
            <a:pPr marL="880110" lvl="1" indent="-514350">
              <a:buAutoNum type="alphaLcParenR"/>
            </a:pPr>
            <a:r>
              <a:rPr lang="sk-SK" b="1" dirty="0" smtClean="0"/>
              <a:t>nenasýtené</a:t>
            </a:r>
            <a:r>
              <a:rPr lang="sk-SK" dirty="0" smtClean="0"/>
              <a:t> – obsahujú dvojité väzby</a:t>
            </a:r>
          </a:p>
          <a:p>
            <a:pPr marL="880110" lvl="1" indent="-514350">
              <a:buNone/>
            </a:pPr>
            <a:r>
              <a:rPr lang="sk-SK" dirty="0" smtClean="0"/>
              <a:t>	- kvapalné; rastlinné oleje</a:t>
            </a:r>
          </a:p>
          <a:p>
            <a:pPr marL="880110" lvl="1" indent="-514350">
              <a:buNone/>
            </a:pPr>
            <a:r>
              <a:rPr lang="sk-SK" dirty="0" smtClean="0"/>
              <a:t>tzv. omega-3 a omega-6 mastné kyseliny</a:t>
            </a:r>
          </a:p>
          <a:p>
            <a:pPr>
              <a:buNone/>
            </a:pPr>
            <a:endParaRPr lang="sk-SK" dirty="0"/>
          </a:p>
        </p:txBody>
      </p:sp>
      <p:pic>
        <p:nvPicPr>
          <p:cNvPr id="4" name="Obrázok 3" descr="stiahnuť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4972184"/>
            <a:ext cx="4570486" cy="1885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357158" y="1600200"/>
            <a:ext cx="8408890" cy="4495800"/>
          </a:xfrm>
        </p:spPr>
        <p:txBody>
          <a:bodyPr/>
          <a:lstStyle/>
          <a:p>
            <a:r>
              <a:rPr lang="sk-SK" sz="2500" dirty="0" smtClean="0"/>
              <a:t>Naša strava by mala obsahovať potraviny s obsahom </a:t>
            </a:r>
            <a:r>
              <a:rPr lang="sk-SK" sz="2500" b="1" dirty="0" smtClean="0"/>
              <a:t>omega-3 a omega-6 mastných kyselín</a:t>
            </a:r>
          </a:p>
          <a:p>
            <a:r>
              <a:rPr lang="sk-SK" sz="2400" dirty="0" smtClean="0"/>
              <a:t>pozitívne pôsobia na imunitu</a:t>
            </a:r>
          </a:p>
          <a:p>
            <a:r>
              <a:rPr lang="sk-SK" sz="2400" dirty="0" smtClean="0"/>
              <a:t>majú protizápalový účinok</a:t>
            </a:r>
          </a:p>
          <a:p>
            <a:r>
              <a:rPr lang="sk-SK" sz="2400" dirty="0" smtClean="0"/>
              <a:t>upravujú hladinu cholesterolu </a:t>
            </a:r>
            <a:r>
              <a:rPr lang="sk-SK" dirty="0" smtClean="0"/>
              <a:t>v krvi </a:t>
            </a:r>
            <a:endParaRPr lang="sk-SK" b="1" dirty="0"/>
          </a:p>
        </p:txBody>
      </p:sp>
      <p:pic>
        <p:nvPicPr>
          <p:cNvPr id="5" name="Obrázok 4" descr="top-zdroje-omega-3-1024x683.jpg"/>
          <p:cNvPicPr>
            <a:picLocks noChangeAspect="1"/>
          </p:cNvPicPr>
          <p:nvPr/>
        </p:nvPicPr>
        <p:blipFill>
          <a:blip r:embed="rId2"/>
          <a:srcRect l="3846" t="3893" r="3846" b="5766"/>
          <a:stretch>
            <a:fillRect/>
          </a:stretch>
        </p:blipFill>
        <p:spPr>
          <a:xfrm>
            <a:off x="4714876" y="3966766"/>
            <a:ext cx="4429123" cy="2891233"/>
          </a:xfrm>
          <a:prstGeom prst="rect">
            <a:avLst/>
          </a:prstGeom>
        </p:spPr>
      </p:pic>
      <p:pic>
        <p:nvPicPr>
          <p:cNvPr id="6" name="Obrázok 5" descr="country-life-chia-seminka-origin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47695"/>
            <a:ext cx="1976438" cy="2910305"/>
          </a:xfrm>
          <a:prstGeom prst="rect">
            <a:avLst/>
          </a:prstGeom>
        </p:spPr>
      </p:pic>
      <p:pic>
        <p:nvPicPr>
          <p:cNvPr id="7" name="Obrázok 6" descr="co-vse-dokazi-vlasske-orech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84" y="4500570"/>
            <a:ext cx="2338240" cy="1643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Roztrieď organické zlúčeniny na uhľovodíky a deriváty uhľovodíkov.</a:t>
            </a:r>
            <a:endParaRPr lang="sk-SK" dirty="0"/>
          </a:p>
        </p:txBody>
      </p:sp>
      <p:pic>
        <p:nvPicPr>
          <p:cNvPr id="4" name="Zástupný symbol obsahu 3" descr="200px-Acetaldehyde-2D-flat.svg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00034" y="1857364"/>
            <a:ext cx="1905000" cy="1638300"/>
          </a:xfrm>
          <a:ln w="3175">
            <a:solidFill>
              <a:schemeClr val="tx1"/>
            </a:solidFill>
          </a:ln>
        </p:spPr>
      </p:pic>
      <p:pic>
        <p:nvPicPr>
          <p:cNvPr id="5" name="Obrázok 4" descr="oktan-sayısı-nedir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68" y="2071678"/>
            <a:ext cx="3657600" cy="93726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Obrázok 5" descr="stiahnuť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64" y="3286124"/>
            <a:ext cx="2790825" cy="16383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" name="Obrázok 6" descr="stiahnuť (5)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48" y="3929066"/>
            <a:ext cx="1430601" cy="107157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8" name="Obrázok 7" descr="n-propanol-500x50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2264" y="3357562"/>
            <a:ext cx="2166936" cy="216693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9" name="Obrázok 8" descr="117px-Cloroformio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472" y="5357826"/>
            <a:ext cx="1114425" cy="1143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0" name="Obrázok 9" descr="stiahnuť (4)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28926" y="5286388"/>
            <a:ext cx="1571627" cy="122032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3200" dirty="0" smtClean="0"/>
              <a:t>Roztrieď dané organické zlúčeniny medzi deriváty (</a:t>
            </a:r>
            <a:r>
              <a:rPr lang="sk-SK" sz="3200" dirty="0" err="1" smtClean="0"/>
              <a:t>halogenderiváty</a:t>
            </a:r>
            <a:r>
              <a:rPr lang="sk-SK" sz="3200" dirty="0" smtClean="0"/>
              <a:t>, alkoholy....)</a:t>
            </a:r>
            <a:endParaRPr lang="sk-SK" sz="3200" dirty="0"/>
          </a:p>
        </p:txBody>
      </p:sp>
      <p:pic>
        <p:nvPicPr>
          <p:cNvPr id="4" name="Obrázok 3" descr="3pentanon.gif"/>
          <p:cNvPicPr>
            <a:picLocks noChangeAspect="1"/>
          </p:cNvPicPr>
          <p:nvPr/>
        </p:nvPicPr>
        <p:blipFill>
          <a:blip r:embed="rId2"/>
          <a:srcRect r="-421" b="16814"/>
          <a:stretch>
            <a:fillRect/>
          </a:stretch>
        </p:blipFill>
        <p:spPr>
          <a:xfrm>
            <a:off x="285720" y="1857364"/>
            <a:ext cx="3184658" cy="125254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5" name="Obrázok 4" descr="117px-Cloroformi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1714488"/>
            <a:ext cx="1114425" cy="1143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Obrázok 5" descr="200px-Acetaldehyde-2D-flat.sv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140" y="1714488"/>
            <a:ext cx="1905000" cy="16383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" name="Obrázok 6" descr="maselna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3500438"/>
            <a:ext cx="2780656" cy="107157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8" name="Obrázok 7" descr="stiahnuť (1)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9058" y="3571876"/>
            <a:ext cx="2166943" cy="144988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9" name="Obrázok 8" descr="stiahnuť (2)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596" y="5143512"/>
            <a:ext cx="3219450" cy="141922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0" name="Obrázok 9" descr="stiahnuť (3)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43702" y="3714752"/>
            <a:ext cx="2047871" cy="137021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1" name="Obrázok 10" descr="c3h7cl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00628" y="5214950"/>
            <a:ext cx="2071702" cy="145019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1643042" y="1571612"/>
            <a:ext cx="3857652" cy="31432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4" name="Zástupný symbol obsahu 3" descr="stiahnuť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43042" y="1714488"/>
            <a:ext cx="5110188" cy="2999837"/>
          </a:xfrm>
        </p:spPr>
      </p:pic>
      <p:cxnSp>
        <p:nvCxnSpPr>
          <p:cNvPr id="6" name="Rovná spojnica 5"/>
          <p:cNvCxnSpPr/>
          <p:nvPr/>
        </p:nvCxnSpPr>
        <p:spPr>
          <a:xfrm rot="5400000">
            <a:off x="3644100" y="3356768"/>
            <a:ext cx="3857652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357158" y="5286388"/>
            <a:ext cx="435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sk-SK" sz="3200" dirty="0" smtClean="0">
                <a:latin typeface="Times New Roman" pitchFamily="18" charset="0"/>
                <a:cs typeface="Times New Roman" pitchFamily="18" charset="0"/>
              </a:rPr>
              <a:t>hľovodíkový zvyšok</a:t>
            </a:r>
            <a:endParaRPr lang="sk-SK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6143636" y="4929198"/>
            <a:ext cx="23574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sk-SK" sz="3200" dirty="0" smtClean="0">
                <a:latin typeface="Times New Roman" pitchFamily="18" charset="0"/>
                <a:cs typeface="Times New Roman" pitchFamily="18" charset="0"/>
              </a:rPr>
              <a:t>unkčná / charakteristická skupina</a:t>
            </a:r>
            <a:endParaRPr lang="sk-SK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blúk 11"/>
          <p:cNvSpPr/>
          <p:nvPr/>
        </p:nvSpPr>
        <p:spPr>
          <a:xfrm rot="11365723">
            <a:off x="6072870" y="1120083"/>
            <a:ext cx="2643206" cy="3714776"/>
          </a:xfrm>
          <a:prstGeom prst="arc">
            <a:avLst>
              <a:gd name="adj1" fmla="val 18041864"/>
              <a:gd name="adj2" fmla="val 167093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BlokTextu 12"/>
          <p:cNvSpPr txBox="1"/>
          <p:nvPr/>
        </p:nvSpPr>
        <p:spPr>
          <a:xfrm>
            <a:off x="6929454" y="2428868"/>
            <a:ext cx="20717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err="1" smtClean="0">
                <a:latin typeface="Times New Roman" pitchFamily="18" charset="0"/>
                <a:cs typeface="Times New Roman" pitchFamily="18" charset="0"/>
              </a:rPr>
              <a:t>Cl</a:t>
            </a:r>
            <a:endParaRPr lang="sk-SK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k-SK" sz="3200" dirty="0" smtClean="0">
                <a:latin typeface="Times New Roman" pitchFamily="18" charset="0"/>
                <a:cs typeface="Times New Roman" pitchFamily="18" charset="0"/>
              </a:rPr>
              <a:t>O-H</a:t>
            </a:r>
          </a:p>
          <a:p>
            <a:r>
              <a:rPr lang="sk-SK" sz="3200" dirty="0" smtClean="0">
                <a:latin typeface="Times New Roman" pitchFamily="18" charset="0"/>
                <a:cs typeface="Times New Roman" pitchFamily="18" charset="0"/>
              </a:rPr>
              <a:t>...</a:t>
            </a:r>
            <a:endParaRPr lang="sk-SK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Rovná spojovacia šípka 14"/>
          <p:cNvCxnSpPr/>
          <p:nvPr/>
        </p:nvCxnSpPr>
        <p:spPr>
          <a:xfrm rot="10800000" flipV="1">
            <a:off x="6643702" y="2714620"/>
            <a:ext cx="285752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Rovná spojovacia šípka 16"/>
          <p:cNvCxnSpPr/>
          <p:nvPr/>
        </p:nvCxnSpPr>
        <p:spPr>
          <a:xfrm rot="10800000">
            <a:off x="6643702" y="3214686"/>
            <a:ext cx="285752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Rovná spojovacia šípka 18"/>
          <p:cNvCxnSpPr/>
          <p:nvPr/>
        </p:nvCxnSpPr>
        <p:spPr>
          <a:xfrm flipV="1">
            <a:off x="1000100" y="3714752"/>
            <a:ext cx="1714512" cy="15716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Rovná spojovacia šípka 20"/>
          <p:cNvCxnSpPr/>
          <p:nvPr/>
        </p:nvCxnSpPr>
        <p:spPr>
          <a:xfrm rot="16200000" flipV="1">
            <a:off x="6750859" y="4321975"/>
            <a:ext cx="2000264" cy="3571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Ďakujem za pozornosť!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uhľovodíkový zvyšok (R) – časť molekuly uhľovodíka, ktorá zostane po odtrhnutí H</a:t>
            </a:r>
          </a:p>
          <a:p>
            <a:pPr>
              <a:buNone/>
            </a:pPr>
            <a:endParaRPr lang="sk-SK" dirty="0" smtClean="0"/>
          </a:p>
          <a:p>
            <a:r>
              <a:rPr lang="sk-SK" dirty="0"/>
              <a:t>f</a:t>
            </a:r>
            <a:r>
              <a:rPr lang="sk-SK" dirty="0" smtClean="0"/>
              <a:t>unkčná/charakteristická skupina – atóm (skupina atómov), ktorá sa viaže na uhľovodíkový zvyšok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Halogenderiváty</a:t>
            </a:r>
            <a:endParaRPr lang="sk-SK" dirty="0"/>
          </a:p>
        </p:txBody>
      </p:sp>
      <p:pic>
        <p:nvPicPr>
          <p:cNvPr id="4" name="Obrázok 3" descr="stiahnuť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4214818"/>
            <a:ext cx="2820976" cy="1656000"/>
          </a:xfrm>
          <a:prstGeom prst="rect">
            <a:avLst/>
          </a:prstGeom>
        </p:spPr>
      </p:pic>
      <p:sp>
        <p:nvSpPr>
          <p:cNvPr id="5" name="Oblúk 4"/>
          <p:cNvSpPr/>
          <p:nvPr/>
        </p:nvSpPr>
        <p:spPr>
          <a:xfrm rot="6225496">
            <a:off x="1593028" y="2601402"/>
            <a:ext cx="1750899" cy="2153507"/>
          </a:xfrm>
          <a:prstGeom prst="arc">
            <a:avLst>
              <a:gd name="adj1" fmla="val 18041864"/>
              <a:gd name="adj2" fmla="val 167093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3428992" y="2928934"/>
            <a:ext cx="24288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>
                <a:latin typeface="Times New Roman" pitchFamily="18" charset="0"/>
                <a:cs typeface="Times New Roman" pitchFamily="18" charset="0"/>
              </a:rPr>
              <a:t>X (halogény)</a:t>
            </a:r>
          </a:p>
          <a:p>
            <a:r>
              <a:rPr lang="sk-SK" sz="3200" dirty="0" smtClean="0">
                <a:latin typeface="Times New Roman" pitchFamily="18" charset="0"/>
                <a:cs typeface="Times New Roman" pitchFamily="18" charset="0"/>
              </a:rPr>
              <a:t>F, </a:t>
            </a:r>
            <a:r>
              <a:rPr lang="sk-SK" sz="3200" dirty="0" err="1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sk-SK" sz="3200" dirty="0" smtClean="0">
                <a:latin typeface="Times New Roman" pitchFamily="18" charset="0"/>
                <a:cs typeface="Times New Roman" pitchFamily="18" charset="0"/>
              </a:rPr>
              <a:t>, Br, I</a:t>
            </a:r>
            <a:endParaRPr lang="sk-SK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357158" y="1357298"/>
            <a:ext cx="83303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>
                <a:latin typeface="Times New Roman" pitchFamily="18" charset="0"/>
                <a:cs typeface="Times New Roman" pitchFamily="18" charset="0"/>
              </a:rPr>
              <a:t>-ak je charakteristickou skupinou atóm halogénu, deriváty sa nazývajú </a:t>
            </a:r>
            <a:r>
              <a:rPr lang="sk-SK" sz="3200" dirty="0" err="1" smtClean="0">
                <a:latin typeface="Times New Roman" pitchFamily="18" charset="0"/>
                <a:cs typeface="Times New Roman" pitchFamily="18" charset="0"/>
              </a:rPr>
              <a:t>halogenderiváty</a:t>
            </a:r>
            <a:endParaRPr lang="sk-SK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Obrázok 7" descr="c3h7cl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4143380"/>
            <a:ext cx="2365717" cy="1656000"/>
          </a:xfrm>
          <a:prstGeom prst="rect">
            <a:avLst/>
          </a:prstGeom>
        </p:spPr>
      </p:pic>
      <p:cxnSp>
        <p:nvCxnSpPr>
          <p:cNvPr id="10" name="Rovná spojovacia šípka 9"/>
          <p:cNvCxnSpPr/>
          <p:nvPr/>
        </p:nvCxnSpPr>
        <p:spPr>
          <a:xfrm>
            <a:off x="3500430" y="5000636"/>
            <a:ext cx="178595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BlokTextu 10"/>
          <p:cNvSpPr txBox="1"/>
          <p:nvPr/>
        </p:nvSpPr>
        <p:spPr>
          <a:xfrm>
            <a:off x="928662" y="6143644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propán</a:t>
            </a:r>
            <a:endParaRPr lang="sk-SK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6072198" y="6143644"/>
            <a:ext cx="1713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chlórpropán</a:t>
            </a:r>
            <a:endParaRPr lang="sk-SK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Halogenderiváty</a:t>
            </a:r>
            <a:endParaRPr lang="sk-SK" dirty="0"/>
          </a:p>
        </p:txBody>
      </p:sp>
      <p:pic>
        <p:nvPicPr>
          <p:cNvPr id="4" name="Zástupný symbol obsahu 3" descr="Sc30824218_g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42844" y="1643050"/>
            <a:ext cx="4212156" cy="2801084"/>
          </a:xfrm>
        </p:spPr>
      </p:pic>
      <p:pic>
        <p:nvPicPr>
          <p:cNvPr id="5" name="Obrázok 4" descr="1200px-Chloroform_displayed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6644" y="3071810"/>
            <a:ext cx="1676412" cy="1571636"/>
          </a:xfrm>
          <a:prstGeom prst="rect">
            <a:avLst/>
          </a:prstGeom>
        </p:spPr>
      </p:pic>
      <p:pic>
        <p:nvPicPr>
          <p:cNvPr id="6" name="Obrázok 5" descr="chlorofor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4643446"/>
            <a:ext cx="4619626" cy="2024772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4786314" y="1785926"/>
            <a:ext cx="371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/>
              <a:t>Môže páchateľ svoju obeť uspať chloroformom?</a:t>
            </a:r>
            <a:endParaRPr lang="sk-SK" sz="3200" dirty="0"/>
          </a:p>
        </p:txBody>
      </p:sp>
      <p:sp>
        <p:nvSpPr>
          <p:cNvPr id="8" name="BlokTextu 7"/>
          <p:cNvSpPr txBox="1"/>
          <p:nvPr/>
        </p:nvSpPr>
        <p:spPr>
          <a:xfrm>
            <a:off x="428596" y="5143512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-bezfarebná kvapalina</a:t>
            </a:r>
          </a:p>
          <a:p>
            <a:r>
              <a:rPr lang="sk-SK" dirty="0" smtClean="0"/>
              <a:t>-sladkastý zápach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Halogenderiváty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b="1" u="sng" dirty="0" smtClean="0"/>
              <a:t>Vlastnosti</a:t>
            </a:r>
          </a:p>
          <a:p>
            <a:r>
              <a:rPr lang="sk-SK" dirty="0" smtClean="0"/>
              <a:t>technicky významné – inertné a nehorľavé látky</a:t>
            </a:r>
          </a:p>
          <a:p>
            <a:r>
              <a:rPr lang="sk-SK" dirty="0" smtClean="0"/>
              <a:t>mnohé z nich jedovaté, majú karcinogénne účinky (zneužité ako otravné látky na vojenské účely)</a:t>
            </a:r>
          </a:p>
          <a:p>
            <a:r>
              <a:rPr lang="sk-SK" dirty="0" smtClean="0"/>
              <a:t>zaraďujeme ich medzi </a:t>
            </a:r>
            <a:r>
              <a:rPr lang="sk-SK" b="1" dirty="0" smtClean="0"/>
              <a:t>ekologické jedy</a:t>
            </a:r>
            <a:r>
              <a:rPr lang="sk-SK" dirty="0" smtClean="0"/>
              <a:t> – spôsobujú problémy pri ochrane živ. prostredia (nerozkladajú sa)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Halogenderiváty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b="1" u="sng" dirty="0" smtClean="0"/>
              <a:t>Využitie</a:t>
            </a:r>
          </a:p>
          <a:p>
            <a:r>
              <a:rPr lang="sk-SK" dirty="0" smtClean="0"/>
              <a:t>rozpúšťadlá,</a:t>
            </a:r>
          </a:p>
          <a:p>
            <a:r>
              <a:rPr lang="sk-SK" dirty="0" smtClean="0"/>
              <a:t> suroviny na výrobu plastov (teflón, PVC)</a:t>
            </a:r>
          </a:p>
          <a:p>
            <a:r>
              <a:rPr lang="sk-SK" dirty="0" smtClean="0"/>
              <a:t>insekticídy (minulosť –DDT)</a:t>
            </a:r>
          </a:p>
          <a:p>
            <a:r>
              <a:rPr lang="sk-SK" dirty="0" smtClean="0"/>
              <a:t>fungicídy</a:t>
            </a:r>
          </a:p>
          <a:p>
            <a:endParaRPr lang="sk-SK" dirty="0" smtClean="0"/>
          </a:p>
          <a:p>
            <a:r>
              <a:rPr lang="sk-SK" dirty="0" smtClean="0"/>
              <a:t>freónov (hnacie plyny do sprejov, náplne do chladiacich médií</a:t>
            </a:r>
            <a:endParaRPr lang="sk-SK" dirty="0"/>
          </a:p>
        </p:txBody>
      </p:sp>
      <p:pic>
        <p:nvPicPr>
          <p:cNvPr id="4" name="Obrázok 3" descr="thumb_healthy-cookware-1198x58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3143248"/>
            <a:ext cx="2797164" cy="1573405"/>
          </a:xfrm>
          <a:prstGeom prst="rect">
            <a:avLst/>
          </a:prstGeom>
        </p:spPr>
      </p:pic>
      <p:pic>
        <p:nvPicPr>
          <p:cNvPr id="5" name="Obrázok 4" descr="PVC Pip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214290"/>
            <a:ext cx="3905250" cy="2381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Kyslikaté deriváty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Ak sa v charakteristickej skupine nachádza atóm O</a:t>
            </a:r>
          </a:p>
          <a:p>
            <a:r>
              <a:rPr lang="sk-SK" dirty="0" smtClean="0"/>
              <a:t>Atóm O sa môže s C viazať rôznym spôsobom</a:t>
            </a:r>
          </a:p>
          <a:p>
            <a:endParaRPr lang="sk-SK" dirty="0" smtClean="0"/>
          </a:p>
          <a:p>
            <a:pPr lvl="1"/>
            <a:r>
              <a:rPr lang="sk-SK" dirty="0" smtClean="0"/>
              <a:t>Alkoholy</a:t>
            </a:r>
          </a:p>
          <a:p>
            <a:pPr lvl="1"/>
            <a:r>
              <a:rPr lang="sk-SK" dirty="0" err="1" smtClean="0"/>
              <a:t>Karbonylové</a:t>
            </a:r>
            <a:r>
              <a:rPr lang="sk-SK" dirty="0" smtClean="0"/>
              <a:t> zlúčeniny – aldehydy, ketóny</a:t>
            </a:r>
          </a:p>
          <a:p>
            <a:pPr lvl="1"/>
            <a:r>
              <a:rPr lang="sk-SK" dirty="0" smtClean="0"/>
              <a:t>Karboxylové kyseliny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309</TotalTime>
  <Words>891</Words>
  <Application>Microsoft Office PowerPoint</Application>
  <PresentationFormat>Prezentácia na obrazovke (4:3)</PresentationFormat>
  <Paragraphs>178</Paragraphs>
  <Slides>30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30</vt:i4>
      </vt:variant>
    </vt:vector>
  </HeadingPairs>
  <TitlesOfParts>
    <vt:vector size="35" baseType="lpstr">
      <vt:lpstr>Times New Roman</vt:lpstr>
      <vt:lpstr>Tw Cen MT</vt:lpstr>
      <vt:lpstr>Wingdings</vt:lpstr>
      <vt:lpstr>Wingdings 2</vt:lpstr>
      <vt:lpstr>Medián</vt:lpstr>
      <vt:lpstr>Deriváty uhľovodíkov</vt:lpstr>
      <vt:lpstr>Prezentácia programu PowerPoint</vt:lpstr>
      <vt:lpstr>Prezentácia programu PowerPoint</vt:lpstr>
      <vt:lpstr>Prezentácia programu PowerPoint</vt:lpstr>
      <vt:lpstr>Halogenderiváty</vt:lpstr>
      <vt:lpstr>Halogenderiváty</vt:lpstr>
      <vt:lpstr>Halogenderiváty</vt:lpstr>
      <vt:lpstr>Halogenderiváty</vt:lpstr>
      <vt:lpstr>Kyslikaté deriváty</vt:lpstr>
      <vt:lpstr>alkoholy</vt:lpstr>
      <vt:lpstr>Alkoholy</vt:lpstr>
      <vt:lpstr>Alkoholy</vt:lpstr>
      <vt:lpstr>Alkoholy</vt:lpstr>
      <vt:lpstr>Etanol</vt:lpstr>
      <vt:lpstr>Etanol</vt:lpstr>
      <vt:lpstr>Karbonylové zlúčeniny</vt:lpstr>
      <vt:lpstr>aldehydy</vt:lpstr>
      <vt:lpstr>aldehydy</vt:lpstr>
      <vt:lpstr>ketóny</vt:lpstr>
      <vt:lpstr>ketóny</vt:lpstr>
      <vt:lpstr>karboxylová kyselina</vt:lpstr>
      <vt:lpstr>Karboxylová kyselina</vt:lpstr>
      <vt:lpstr>Karboxylová kyselina</vt:lpstr>
      <vt:lpstr>Karboxylová kyselina</vt:lpstr>
      <vt:lpstr>Karboxylová kyselina</vt:lpstr>
      <vt:lpstr>Karboxylová kyselina</vt:lpstr>
      <vt:lpstr>Prezentácia programu PowerPoint</vt:lpstr>
      <vt:lpstr>Roztrieď organické zlúčeniny na uhľovodíky a deriváty uhľovodíkov.</vt:lpstr>
      <vt:lpstr>Roztrieď dané organické zlúčeniny medzi deriváty (halogenderiváty, alkoholy....)</vt:lpstr>
      <vt:lpstr>Ďakujem za pozornosť!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Deriváty uhľovodíkov</dc:title>
  <dc:creator>uzivatel</dc:creator>
  <cp:lastModifiedBy>HP2008</cp:lastModifiedBy>
  <cp:revision>19</cp:revision>
  <dcterms:created xsi:type="dcterms:W3CDTF">2019-12-19T18:31:33Z</dcterms:created>
  <dcterms:modified xsi:type="dcterms:W3CDTF">2021-04-07T13:20:07Z</dcterms:modified>
</cp:coreProperties>
</file>