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1" r:id="rId2"/>
    <p:sldId id="339" r:id="rId3"/>
    <p:sldId id="340" r:id="rId4"/>
    <p:sldId id="341" r:id="rId5"/>
    <p:sldId id="342" r:id="rId6"/>
    <p:sldId id="343" r:id="rId7"/>
    <p:sldId id="344" r:id="rId8"/>
    <p:sldId id="346" r:id="rId9"/>
    <p:sldId id="348" r:id="rId10"/>
    <p:sldId id="345" r:id="rId11"/>
    <p:sldId id="259" r:id="rId12"/>
    <p:sldId id="267" r:id="rId13"/>
    <p:sldId id="326" r:id="rId14"/>
    <p:sldId id="322" r:id="rId15"/>
    <p:sldId id="334" r:id="rId16"/>
    <p:sldId id="336" r:id="rId17"/>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00"/>
    <a:srgbClr val="008A00"/>
    <a:srgbClr val="006600"/>
    <a:srgbClr val="C5FFC5"/>
    <a:srgbClr val="008000"/>
    <a:srgbClr val="009B00"/>
    <a:srgbClr val="00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368"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tanislav.gaborik\Desktop\Projekt\Zo&#353;it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tanislav.gaborik\Desktop\Projekt\Zo&#353;it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k-SK"/>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sz="2000">
                <a:latin typeface="Arial" pitchFamily="34" charset="0"/>
                <a:cs typeface="Arial" pitchFamily="34" charset="0"/>
              </a:defRPr>
            </a:pPr>
            <a:r>
              <a:rPr lang="sk-SK" sz="2000">
                <a:latin typeface="Arial" pitchFamily="34" charset="0"/>
                <a:cs typeface="Arial" pitchFamily="34" charset="0"/>
              </a:rPr>
              <a:t>Žilina</a:t>
            </a:r>
            <a:r>
              <a:rPr lang="sk-SK" sz="2000" baseline="0">
                <a:latin typeface="Arial" pitchFamily="34" charset="0"/>
                <a:cs typeface="Arial" pitchFamily="34" charset="0"/>
              </a:rPr>
              <a:t> </a:t>
            </a:r>
            <a:r>
              <a:rPr lang="en-US" sz="2000" baseline="0">
                <a:latin typeface="Arial" pitchFamily="34" charset="0"/>
                <a:cs typeface="Arial" pitchFamily="34" charset="0"/>
              </a:rPr>
              <a:t>R</a:t>
            </a:r>
            <a:r>
              <a:rPr lang="sk-SK" sz="2000" baseline="0">
                <a:latin typeface="Arial" pitchFamily="34" charset="0"/>
                <a:cs typeface="Arial" pitchFamily="34" charset="0"/>
              </a:rPr>
              <a:t>egion </a:t>
            </a:r>
            <a:endParaRPr lang="sk-SK" sz="2000">
              <a:latin typeface="Arial" pitchFamily="34" charset="0"/>
              <a:cs typeface="Arial" pitchFamily="34" charset="0"/>
            </a:endParaRPr>
          </a:p>
        </c:rich>
      </c:tx>
      <c:layout>
        <c:manualLayout>
          <c:xMode val="edge"/>
          <c:yMode val="edge"/>
          <c:x val="0.31961562451752357"/>
          <c:y val="6.1810154525386317E-2"/>
        </c:manualLayout>
      </c:layout>
      <c:overlay val="0"/>
    </c:title>
    <c:autoTitleDeleted val="0"/>
    <c:view3D>
      <c:rotX val="75"/>
      <c:rotY val="0"/>
      <c:rAngAx val="0"/>
      <c:perspective val="30"/>
    </c:view3D>
    <c:floor>
      <c:thickness val="0"/>
    </c:floor>
    <c:sideWall>
      <c:thickness val="0"/>
    </c:sideWall>
    <c:backWall>
      <c:thickness val="0"/>
    </c:backWall>
    <c:plotArea>
      <c:layout>
        <c:manualLayout>
          <c:layoutTarget val="inner"/>
          <c:xMode val="edge"/>
          <c:yMode val="edge"/>
          <c:x val="5.360975894604058E-2"/>
          <c:y val="0.23403977360661107"/>
          <c:w val="0.9463902410539593"/>
          <c:h val="0.72477119117183575"/>
        </c:manualLayout>
      </c:layout>
      <c:pie3DChart>
        <c:varyColors val="1"/>
        <c:ser>
          <c:idx val="0"/>
          <c:order val="0"/>
          <c:dPt>
            <c:idx val="0"/>
            <c:bubble3D val="0"/>
            <c:explosion val="16"/>
          </c:dPt>
          <c:dLbls>
            <c:dLbl>
              <c:idx val="1"/>
              <c:layout>
                <c:manualLayout>
                  <c:x val="0.16599844321847715"/>
                  <c:y val="-0.12400170608541176"/>
                </c:manualLayout>
              </c:layout>
              <c:showLegendKey val="0"/>
              <c:showVal val="0"/>
              <c:showCatName val="0"/>
              <c:showSerName val="0"/>
              <c:showPercent val="1"/>
              <c:showBubbleSize val="0"/>
            </c:dLbl>
            <c:txPr>
              <a:bodyPr/>
              <a:lstStyle/>
              <a:p>
                <a:pPr>
                  <a:defRPr sz="1600">
                    <a:latin typeface="Arial" pitchFamily="34" charset="0"/>
                    <a:cs typeface="Arial" pitchFamily="34" charset="0"/>
                  </a:defRPr>
                </a:pPr>
                <a:endParaRPr lang="sk-SK"/>
              </a:p>
            </c:txPr>
            <c:showLegendKey val="0"/>
            <c:showVal val="0"/>
            <c:showCatName val="0"/>
            <c:showSerName val="0"/>
            <c:showPercent val="1"/>
            <c:showBubbleSize val="0"/>
            <c:showLeaderLines val="1"/>
          </c:dLbls>
          <c:cat>
            <c:strRef>
              <c:f>Hárok2!$C$3:$C$4</c:f>
              <c:strCache>
                <c:ptCount val="2"/>
                <c:pt idx="0">
                  <c:v>Others</c:v>
                </c:pt>
                <c:pt idx="1">
                  <c:v>Meadows &amp; Pastures</c:v>
                </c:pt>
              </c:strCache>
            </c:strRef>
          </c:cat>
          <c:val>
            <c:numRef>
              <c:f>Hárok2!$D$3:$D$4</c:f>
              <c:numCache>
                <c:formatCode>#,##0</c:formatCode>
                <c:ptCount val="2"/>
                <c:pt idx="0">
                  <c:v>67344</c:v>
                </c:pt>
                <c:pt idx="1">
                  <c:v>177552</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6.5686260025153903E-2"/>
          <c:y val="0.16421227544403671"/>
          <c:w val="0.89999987648602753"/>
          <c:h val="0.11438806904103875"/>
        </c:manualLayout>
      </c:layout>
      <c:overlay val="0"/>
      <c:txPr>
        <a:bodyPr/>
        <a:lstStyle/>
        <a:p>
          <a:pPr>
            <a:defRPr sz="1800">
              <a:latin typeface="Arial" pitchFamily="34" charset="0"/>
              <a:cs typeface="Arial" pitchFamily="34" charset="0"/>
            </a:defRPr>
          </a:pPr>
          <a:endParaRPr lang="sk-SK"/>
        </a:p>
      </c:txPr>
    </c:legend>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k-SK"/>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2000">
                <a:latin typeface="Arial" pitchFamily="34" charset="0"/>
                <a:cs typeface="Arial" pitchFamily="34" charset="0"/>
              </a:defRPr>
            </a:pPr>
            <a:r>
              <a:rPr lang="sk-SK" sz="2000">
                <a:latin typeface="Arial" pitchFamily="34" charset="0"/>
                <a:cs typeface="Arial" pitchFamily="34" charset="0"/>
              </a:rPr>
              <a:t>Slovakia</a:t>
            </a:r>
          </a:p>
        </c:rich>
      </c:tx>
      <c:layout/>
      <c:overlay val="0"/>
    </c:title>
    <c:autoTitleDeleted val="0"/>
    <c:view3D>
      <c:rotX val="75"/>
      <c:rotY val="0"/>
      <c:rAngAx val="0"/>
      <c:perspective val="30"/>
    </c:view3D>
    <c:floor>
      <c:thickness val="0"/>
    </c:floor>
    <c:sideWall>
      <c:thickness val="0"/>
    </c:sideWall>
    <c:backWall>
      <c:thickness val="0"/>
    </c:backWall>
    <c:plotArea>
      <c:layout>
        <c:manualLayout>
          <c:layoutTarget val="inner"/>
          <c:xMode val="edge"/>
          <c:yMode val="edge"/>
          <c:x val="1.6866373150369679E-2"/>
          <c:y val="0.23630724392889374"/>
          <c:w val="0.95665634674922606"/>
          <c:h val="0.72399181963453307"/>
        </c:manualLayout>
      </c:layout>
      <c:pie3DChart>
        <c:varyColors val="1"/>
        <c:ser>
          <c:idx val="0"/>
          <c:order val="0"/>
          <c:explosion val="3"/>
          <c:dPt>
            <c:idx val="0"/>
            <c:bubble3D val="0"/>
          </c:dPt>
          <c:dPt>
            <c:idx val="1"/>
            <c:bubble3D val="0"/>
            <c:explosion val="12"/>
          </c:dPt>
          <c:dLbls>
            <c:txPr>
              <a:bodyPr/>
              <a:lstStyle/>
              <a:p>
                <a:pPr>
                  <a:defRPr sz="1600">
                    <a:latin typeface="Arial" pitchFamily="34" charset="0"/>
                    <a:cs typeface="Arial" pitchFamily="34" charset="0"/>
                  </a:defRPr>
                </a:pPr>
                <a:endParaRPr lang="sk-SK"/>
              </a:p>
            </c:txPr>
            <c:showLegendKey val="0"/>
            <c:showVal val="0"/>
            <c:showCatName val="0"/>
            <c:showSerName val="0"/>
            <c:showPercent val="1"/>
            <c:showBubbleSize val="0"/>
            <c:showLeaderLines val="1"/>
          </c:dLbls>
          <c:cat>
            <c:strRef>
              <c:f>Hárok1!$C$5:$C$6</c:f>
              <c:strCache>
                <c:ptCount val="2"/>
                <c:pt idx="0">
                  <c:v>Others</c:v>
                </c:pt>
                <c:pt idx="1">
                  <c:v>Meadows &amp; Pastures</c:v>
                </c:pt>
              </c:strCache>
            </c:strRef>
          </c:cat>
          <c:val>
            <c:numRef>
              <c:f>Hárok1!$D$5:$D$6</c:f>
              <c:numCache>
                <c:formatCode>#,##0</c:formatCode>
                <c:ptCount val="2"/>
                <c:pt idx="0">
                  <c:v>1536588</c:v>
                </c:pt>
                <c:pt idx="1">
                  <c:v>874224</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8.8179388911806961E-2"/>
          <c:y val="0.10975036637770437"/>
          <c:w val="0.87733775339603182"/>
          <c:h val="0.15848795483270214"/>
        </c:manualLayout>
      </c:layout>
      <c:overlay val="0"/>
      <c:txPr>
        <a:bodyPr/>
        <a:lstStyle/>
        <a:p>
          <a:pPr>
            <a:defRPr sz="1800">
              <a:latin typeface="Arial" pitchFamily="34" charset="0"/>
              <a:cs typeface="Arial" pitchFamily="34" charset="0"/>
            </a:defRPr>
          </a:pPr>
          <a:endParaRPr lang="sk-SK"/>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248DF-B4D9-421E-8667-6CC09C7634F5}" type="doc">
      <dgm:prSet loTypeId="urn:microsoft.com/office/officeart/2005/8/layout/vList4#1" loCatId="list" qsTypeId="urn:microsoft.com/office/officeart/2005/8/quickstyle/3d1" qsCatId="3D" csTypeId="urn:microsoft.com/office/officeart/2005/8/colors/colorful3" csCatId="colorful" phldr="1"/>
      <dgm:spPr/>
      <dgm:t>
        <a:bodyPr/>
        <a:lstStyle/>
        <a:p>
          <a:endParaRPr lang="sk-SK"/>
        </a:p>
      </dgm:t>
    </dgm:pt>
    <dgm:pt modelId="{0104E310-2351-4C0F-8E8D-975043438C56}">
      <dgm:prSet phldrT="[Text]" custT="1"/>
      <dgm:spPr/>
      <dgm:t>
        <a:bodyPr/>
        <a:lstStyle/>
        <a:p>
          <a:pPr>
            <a:spcAft>
              <a:spcPts val="0"/>
            </a:spcAft>
          </a:pPr>
          <a:r>
            <a:rPr lang="sk-SK" sz="2800" dirty="0" smtClean="0"/>
            <a:t>    </a:t>
          </a:r>
          <a:r>
            <a:rPr lang="sk-SK" sz="3200" dirty="0" smtClean="0"/>
            <a:t>GARDENCRAFT</a:t>
          </a:r>
          <a:r>
            <a:rPr lang="sk-SK" sz="2400" dirty="0" smtClean="0"/>
            <a:t>– study focus:</a:t>
          </a:r>
        </a:p>
        <a:p>
          <a:pPr>
            <a:spcAft>
              <a:spcPts val="0"/>
            </a:spcAft>
          </a:pPr>
          <a:r>
            <a:rPr lang="sk-SK" sz="2400" dirty="0" smtClean="0"/>
            <a:t>      - </a:t>
          </a:r>
          <a:r>
            <a:rPr lang="sk-SK" sz="2400" b="0" i="0" u="none" strike="noStrike" cap="none" spc="0" baseline="0" dirty="0" smtClean="0">
              <a:solidFill>
                <a:srgbClr val="FFFFFF"/>
              </a:solidFill>
              <a:uFillTx/>
              <a:latin typeface="Calibri"/>
            </a:rPr>
            <a:t>LANDSCAPING AND GARDENING FORMATION</a:t>
          </a:r>
          <a:endParaRPr lang="sk-SK" sz="2400" dirty="0"/>
        </a:p>
      </dgm:t>
    </dgm:pt>
    <dgm:pt modelId="{9C1A8AC8-86F5-43B5-B9F3-C0E9DD15B1A6}" type="parTrans" cxnId="{4E7E770F-AEBD-4A9D-8224-9C7F8A298CFC}">
      <dgm:prSet/>
      <dgm:spPr/>
      <dgm:t>
        <a:bodyPr/>
        <a:lstStyle/>
        <a:p>
          <a:endParaRPr lang="sk-SK"/>
        </a:p>
      </dgm:t>
    </dgm:pt>
    <dgm:pt modelId="{0DF42CCD-5145-4BBE-9E72-001B851142C4}" type="sibTrans" cxnId="{4E7E770F-AEBD-4A9D-8224-9C7F8A298CFC}">
      <dgm:prSet/>
      <dgm:spPr/>
      <dgm:t>
        <a:bodyPr/>
        <a:lstStyle/>
        <a:p>
          <a:endParaRPr lang="sk-SK"/>
        </a:p>
      </dgm:t>
    </dgm:pt>
    <dgm:pt modelId="{C28A8CFB-1510-4323-AED8-62F24F9BB253}">
      <dgm:prSet phldrT="[Text]" custT="1"/>
      <dgm:spPr/>
      <dgm:t>
        <a:bodyPr/>
        <a:lstStyle/>
        <a:p>
          <a:pPr defTabSz="1422400">
            <a:lnSpc>
              <a:spcPct val="90000"/>
            </a:lnSpc>
            <a:spcBef>
              <a:spcPct val="0"/>
            </a:spcBef>
            <a:spcAft>
              <a:spcPts val="600"/>
            </a:spcAft>
          </a:pPr>
          <a:r>
            <a:rPr lang="sk-SK" sz="3200" dirty="0" smtClean="0"/>
            <a:t>   AGROBUSINESS – </a:t>
          </a:r>
          <a:r>
            <a:rPr lang="sk-SK" sz="2800" dirty="0" smtClean="0"/>
            <a:t>study focuses</a:t>
          </a:r>
          <a:r>
            <a:rPr lang="sk-SK" sz="3200" dirty="0" smtClean="0"/>
            <a:t>:</a:t>
          </a:r>
        </a:p>
        <a:p>
          <a:pPr marL="0" marR="0" indent="0" defTabSz="1422400" eaLnBrk="1" fontAlgn="auto" latinLnBrk="0" hangingPunct="1">
            <a:lnSpc>
              <a:spcPct val="90000"/>
            </a:lnSpc>
            <a:spcBef>
              <a:spcPct val="0"/>
            </a:spcBef>
            <a:spcAft>
              <a:spcPts val="0"/>
            </a:spcAft>
            <a:buClrTx/>
            <a:buSzTx/>
            <a:buFontTx/>
            <a:buNone/>
            <a:tabLst/>
            <a:defRPr/>
          </a:pPr>
          <a:r>
            <a:rPr lang="sk-SK" sz="2000" dirty="0" smtClean="0"/>
            <a:t>       - </a:t>
          </a:r>
          <a:r>
            <a:rPr lang="sk-SK" sz="2400" cap="all" baseline="0" dirty="0" smtClean="0"/>
            <a:t>Cynology</a:t>
          </a:r>
        </a:p>
        <a:p>
          <a:pPr defTabSz="1422400">
            <a:lnSpc>
              <a:spcPct val="90000"/>
            </a:lnSpc>
            <a:spcBef>
              <a:spcPct val="0"/>
            </a:spcBef>
            <a:spcAft>
              <a:spcPts val="0"/>
            </a:spcAft>
          </a:pPr>
          <a:r>
            <a:rPr lang="sk-SK" sz="2400" cap="all" baseline="0" dirty="0" smtClean="0"/>
            <a:t>     - AGRICULTURal MANAGEMENT</a:t>
          </a:r>
        </a:p>
      </dgm:t>
    </dgm:pt>
    <dgm:pt modelId="{FD07B5F7-74D5-4339-9D5C-0AF3BBCE2748}" type="parTrans" cxnId="{5E7E5165-3FEE-4D77-B2B5-B0A89B94A00D}">
      <dgm:prSet/>
      <dgm:spPr/>
      <dgm:t>
        <a:bodyPr/>
        <a:lstStyle/>
        <a:p>
          <a:endParaRPr lang="sk-SK"/>
        </a:p>
      </dgm:t>
    </dgm:pt>
    <dgm:pt modelId="{40CB9890-AB11-4965-BF3A-ED199C7DDF5D}" type="sibTrans" cxnId="{5E7E5165-3FEE-4D77-B2B5-B0A89B94A00D}">
      <dgm:prSet/>
      <dgm:spPr/>
      <dgm:t>
        <a:bodyPr/>
        <a:lstStyle/>
        <a:p>
          <a:endParaRPr lang="sk-SK"/>
        </a:p>
      </dgm:t>
    </dgm:pt>
    <dgm:pt modelId="{8A6A0250-62F2-466B-8DA3-B9BA53FAED01}">
      <dgm:prSet custT="1"/>
      <dgm:spPr/>
      <dgm:t>
        <a:bodyPr/>
        <a:lstStyle/>
        <a:p>
          <a:pPr algn="l"/>
          <a:r>
            <a:rPr lang="sk-SK" sz="3200" dirty="0" smtClean="0"/>
            <a:t>  REGIONAL TOURISTS MANAGEMENT</a:t>
          </a:r>
          <a:endParaRPr lang="sk-SK" sz="3200" dirty="0"/>
        </a:p>
      </dgm:t>
    </dgm:pt>
    <dgm:pt modelId="{62191F69-35AB-4B39-9276-D352AB9B471F}" type="parTrans" cxnId="{4EBA94B4-9D4B-47F4-962C-800238C77609}">
      <dgm:prSet/>
      <dgm:spPr/>
      <dgm:t>
        <a:bodyPr/>
        <a:lstStyle/>
        <a:p>
          <a:endParaRPr lang="sk-SK"/>
        </a:p>
      </dgm:t>
    </dgm:pt>
    <dgm:pt modelId="{F9149BC8-F487-4918-B61E-1D678F8DC2A8}" type="sibTrans" cxnId="{4EBA94B4-9D4B-47F4-962C-800238C77609}">
      <dgm:prSet/>
      <dgm:spPr/>
      <dgm:t>
        <a:bodyPr/>
        <a:lstStyle/>
        <a:p>
          <a:endParaRPr lang="sk-SK"/>
        </a:p>
      </dgm:t>
    </dgm:pt>
    <dgm:pt modelId="{1841CC98-BEE2-4932-A489-78EDA91BB3F2}">
      <dgm:prSet phldrT="[Text]" custT="1"/>
      <dgm:spPr/>
      <dgm:t>
        <a:bodyPr/>
        <a:lstStyle/>
        <a:p>
          <a:pPr>
            <a:spcAft>
              <a:spcPts val="0"/>
            </a:spcAft>
          </a:pPr>
          <a:r>
            <a:rPr lang="sk-SK" sz="3200" cap="all" baseline="0" dirty="0" smtClean="0"/>
            <a:t>  veterinary medIcine</a:t>
          </a:r>
          <a:r>
            <a:rPr lang="sk-SK" sz="2400" dirty="0" smtClean="0"/>
            <a:t>– study focus:</a:t>
          </a:r>
          <a:br>
            <a:rPr lang="sk-SK" sz="2400" dirty="0" smtClean="0"/>
          </a:br>
          <a:r>
            <a:rPr lang="sk-SK" sz="2400" dirty="0" smtClean="0"/>
            <a:t>    </a:t>
          </a:r>
          <a:r>
            <a:rPr lang="sk-SK" sz="3200" dirty="0" smtClean="0"/>
            <a:t>- </a:t>
          </a:r>
          <a:r>
            <a:rPr lang="sk-SK" sz="2400" dirty="0" smtClean="0"/>
            <a:t>SANITARY AND LABORATORY SERVICES</a:t>
          </a:r>
          <a:endParaRPr lang="sk-SK" sz="2400" cap="all" baseline="0" dirty="0"/>
        </a:p>
      </dgm:t>
    </dgm:pt>
    <dgm:pt modelId="{45ACA324-6D03-4945-87D5-B672B9D01E46}" type="sibTrans" cxnId="{DE92AE28-5856-443D-BFC3-617C4C4A9D80}">
      <dgm:prSet/>
      <dgm:spPr/>
      <dgm:t>
        <a:bodyPr/>
        <a:lstStyle/>
        <a:p>
          <a:endParaRPr lang="sk-SK"/>
        </a:p>
      </dgm:t>
    </dgm:pt>
    <dgm:pt modelId="{90184184-99FE-4DAA-9FD8-9AF813DC2CDA}" type="parTrans" cxnId="{DE92AE28-5856-443D-BFC3-617C4C4A9D80}">
      <dgm:prSet/>
      <dgm:spPr/>
      <dgm:t>
        <a:bodyPr/>
        <a:lstStyle/>
        <a:p>
          <a:endParaRPr lang="sk-SK"/>
        </a:p>
      </dgm:t>
    </dgm:pt>
    <dgm:pt modelId="{86A7130A-F5C6-474A-8A90-E9A9A2A91FF8}" type="pres">
      <dgm:prSet presAssocID="{18F248DF-B4D9-421E-8667-6CC09C7634F5}" presName="linear" presStyleCnt="0">
        <dgm:presLayoutVars>
          <dgm:dir/>
          <dgm:resizeHandles val="exact"/>
        </dgm:presLayoutVars>
      </dgm:prSet>
      <dgm:spPr/>
      <dgm:t>
        <a:bodyPr/>
        <a:lstStyle/>
        <a:p>
          <a:endParaRPr lang="sk-SK"/>
        </a:p>
      </dgm:t>
    </dgm:pt>
    <dgm:pt modelId="{5797AB56-1241-4D26-A00D-02F066C72379}" type="pres">
      <dgm:prSet presAssocID="{0104E310-2351-4C0F-8E8D-975043438C56}" presName="comp" presStyleCnt="0"/>
      <dgm:spPr/>
    </dgm:pt>
    <dgm:pt modelId="{61534228-D1A6-4350-A68B-BB5D010D905C}" type="pres">
      <dgm:prSet presAssocID="{0104E310-2351-4C0F-8E8D-975043438C56}" presName="box" presStyleLbl="node1" presStyleIdx="0" presStyleCnt="4"/>
      <dgm:spPr/>
      <dgm:t>
        <a:bodyPr/>
        <a:lstStyle/>
        <a:p>
          <a:endParaRPr lang="sk-SK"/>
        </a:p>
      </dgm:t>
    </dgm:pt>
    <dgm:pt modelId="{EE3E03F6-9674-49C7-990F-A466F58A3374}" type="pres">
      <dgm:prSet presAssocID="{0104E310-2351-4C0F-8E8D-975043438C56}" presName="img" presStyleLbl="fgImgPlace1" presStyleIdx="0" presStyleCnt="4" custScaleX="95683" custScaleY="110580"/>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sk-SK"/>
        </a:p>
      </dgm:t>
    </dgm:pt>
    <dgm:pt modelId="{701FFDD1-D35B-435E-9BB7-3DA0511473AB}" type="pres">
      <dgm:prSet presAssocID="{0104E310-2351-4C0F-8E8D-975043438C56}" presName="text" presStyleLbl="node1" presStyleIdx="0" presStyleCnt="4">
        <dgm:presLayoutVars>
          <dgm:bulletEnabled val="1"/>
        </dgm:presLayoutVars>
      </dgm:prSet>
      <dgm:spPr/>
      <dgm:t>
        <a:bodyPr/>
        <a:lstStyle/>
        <a:p>
          <a:endParaRPr lang="sk-SK"/>
        </a:p>
      </dgm:t>
    </dgm:pt>
    <dgm:pt modelId="{CF176D8F-88B5-4696-968F-BF1997F8A179}" type="pres">
      <dgm:prSet presAssocID="{0DF42CCD-5145-4BBE-9E72-001B851142C4}" presName="spacer" presStyleCnt="0"/>
      <dgm:spPr/>
    </dgm:pt>
    <dgm:pt modelId="{DD6C607D-627E-4F2A-9967-6182039C8D59}" type="pres">
      <dgm:prSet presAssocID="{C28A8CFB-1510-4323-AED8-62F24F9BB253}" presName="comp" presStyleCnt="0"/>
      <dgm:spPr/>
    </dgm:pt>
    <dgm:pt modelId="{13EE1175-50B3-4957-BC84-82E915716BE7}" type="pres">
      <dgm:prSet presAssocID="{C28A8CFB-1510-4323-AED8-62F24F9BB253}" presName="box" presStyleLbl="node1" presStyleIdx="1" presStyleCnt="4" custScaleY="124026" custLinFactNeighborX="1" custLinFactNeighborY="-3613"/>
      <dgm:spPr/>
      <dgm:t>
        <a:bodyPr/>
        <a:lstStyle/>
        <a:p>
          <a:endParaRPr lang="sk-SK"/>
        </a:p>
      </dgm:t>
    </dgm:pt>
    <dgm:pt modelId="{EA96FA16-9D07-4190-838C-232C8AFACE71}" type="pres">
      <dgm:prSet presAssocID="{C28A8CFB-1510-4323-AED8-62F24F9BB253}" presName="img" presStyleLbl="fgImgPlace1" presStyleIdx="1" presStyleCnt="4" custScaleX="104158" custScaleY="142308" custLinFactNeighborX="-1645" custLinFactNeighborY="-4229"/>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sk-SK"/>
        </a:p>
      </dgm:t>
    </dgm:pt>
    <dgm:pt modelId="{DED21F6E-D637-4B30-9374-4EBC6137A6D4}" type="pres">
      <dgm:prSet presAssocID="{C28A8CFB-1510-4323-AED8-62F24F9BB253}" presName="text" presStyleLbl="node1" presStyleIdx="1" presStyleCnt="4">
        <dgm:presLayoutVars>
          <dgm:bulletEnabled val="1"/>
        </dgm:presLayoutVars>
      </dgm:prSet>
      <dgm:spPr/>
      <dgm:t>
        <a:bodyPr/>
        <a:lstStyle/>
        <a:p>
          <a:endParaRPr lang="sk-SK"/>
        </a:p>
      </dgm:t>
    </dgm:pt>
    <dgm:pt modelId="{2B1C95E3-4025-4F65-8894-CE7FCB5CDFF2}" type="pres">
      <dgm:prSet presAssocID="{40CB9890-AB11-4965-BF3A-ED199C7DDF5D}" presName="spacer" presStyleCnt="0"/>
      <dgm:spPr/>
    </dgm:pt>
    <dgm:pt modelId="{DDC710C8-4861-42B1-893A-487B6BE8A572}" type="pres">
      <dgm:prSet presAssocID="{1841CC98-BEE2-4932-A489-78EDA91BB3F2}" presName="comp" presStyleCnt="0"/>
      <dgm:spPr/>
    </dgm:pt>
    <dgm:pt modelId="{2FB75E72-79C0-480A-94F6-7825712E3ADB}" type="pres">
      <dgm:prSet presAssocID="{1841CC98-BEE2-4932-A489-78EDA91BB3F2}" presName="box" presStyleLbl="node1" presStyleIdx="2" presStyleCnt="4" custScaleY="110227" custLinFactNeighborX="-1694" custLinFactNeighborY="-8767"/>
      <dgm:spPr/>
      <dgm:t>
        <a:bodyPr/>
        <a:lstStyle/>
        <a:p>
          <a:endParaRPr lang="sk-SK"/>
        </a:p>
      </dgm:t>
    </dgm:pt>
    <dgm:pt modelId="{27764AB9-4FA5-41F4-AD36-4005764C1B3D}" type="pres">
      <dgm:prSet presAssocID="{1841CC98-BEE2-4932-A489-78EDA91BB3F2}" presName="img" presStyleLbl="fgImgPlace1" presStyleIdx="2" presStyleCnt="4" custScaleX="103389" custScaleY="107037" custLinFactNeighborX="-2158" custLinFactNeighborY="-1236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sk-SK"/>
        </a:p>
      </dgm:t>
    </dgm:pt>
    <dgm:pt modelId="{30DBA228-C622-401E-ADA9-4B2057A595EC}" type="pres">
      <dgm:prSet presAssocID="{1841CC98-BEE2-4932-A489-78EDA91BB3F2}" presName="text" presStyleLbl="node1" presStyleIdx="2" presStyleCnt="4">
        <dgm:presLayoutVars>
          <dgm:bulletEnabled val="1"/>
        </dgm:presLayoutVars>
      </dgm:prSet>
      <dgm:spPr/>
      <dgm:t>
        <a:bodyPr/>
        <a:lstStyle/>
        <a:p>
          <a:endParaRPr lang="sk-SK"/>
        </a:p>
      </dgm:t>
    </dgm:pt>
    <dgm:pt modelId="{37A77FDB-9222-4DEE-AD91-F397E56351C2}" type="pres">
      <dgm:prSet presAssocID="{45ACA324-6D03-4945-87D5-B672B9D01E46}" presName="spacer" presStyleCnt="0"/>
      <dgm:spPr/>
    </dgm:pt>
    <dgm:pt modelId="{98DB6FE7-945C-4975-8752-4CD3B0B5ED3F}" type="pres">
      <dgm:prSet presAssocID="{8A6A0250-62F2-466B-8DA3-B9BA53FAED01}" presName="comp" presStyleCnt="0"/>
      <dgm:spPr/>
    </dgm:pt>
    <dgm:pt modelId="{FAC0A895-24ED-4C61-B778-8693FF315CF5}" type="pres">
      <dgm:prSet presAssocID="{8A6A0250-62F2-466B-8DA3-B9BA53FAED01}" presName="box" presStyleLbl="node1" presStyleIdx="3" presStyleCnt="4" custScaleY="109521" custLinFactNeighborX="1" custLinFactNeighborY="-11670"/>
      <dgm:spPr/>
      <dgm:t>
        <a:bodyPr/>
        <a:lstStyle/>
        <a:p>
          <a:endParaRPr lang="sk-SK"/>
        </a:p>
      </dgm:t>
    </dgm:pt>
    <dgm:pt modelId="{D41E4CA7-4C85-4523-805F-0160A222A388}" type="pres">
      <dgm:prSet presAssocID="{8A6A0250-62F2-466B-8DA3-B9BA53FAED01}" presName="img" presStyleLbl="fgImgPlace1" presStyleIdx="3" presStyleCnt="4" custScaleX="107360" custScaleY="126178" custLinFactNeighborX="-164" custLinFactNeighborY="-15942"/>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386"/>
          </a:stretch>
        </a:blipFill>
      </dgm:spPr>
      <dgm:t>
        <a:bodyPr/>
        <a:lstStyle/>
        <a:p>
          <a:endParaRPr lang="sk-SK"/>
        </a:p>
      </dgm:t>
    </dgm:pt>
    <dgm:pt modelId="{19A73492-2862-423D-9637-DC13EEE683AD}" type="pres">
      <dgm:prSet presAssocID="{8A6A0250-62F2-466B-8DA3-B9BA53FAED01}" presName="text" presStyleLbl="node1" presStyleIdx="3" presStyleCnt="4">
        <dgm:presLayoutVars>
          <dgm:bulletEnabled val="1"/>
        </dgm:presLayoutVars>
      </dgm:prSet>
      <dgm:spPr/>
      <dgm:t>
        <a:bodyPr/>
        <a:lstStyle/>
        <a:p>
          <a:endParaRPr lang="sk-SK"/>
        </a:p>
      </dgm:t>
    </dgm:pt>
  </dgm:ptLst>
  <dgm:cxnLst>
    <dgm:cxn modelId="{4E7E770F-AEBD-4A9D-8224-9C7F8A298CFC}" srcId="{18F248DF-B4D9-421E-8667-6CC09C7634F5}" destId="{0104E310-2351-4C0F-8E8D-975043438C56}" srcOrd="0" destOrd="0" parTransId="{9C1A8AC8-86F5-43B5-B9F3-C0E9DD15B1A6}" sibTransId="{0DF42CCD-5145-4BBE-9E72-001B851142C4}"/>
    <dgm:cxn modelId="{4EBA94B4-9D4B-47F4-962C-800238C77609}" srcId="{18F248DF-B4D9-421E-8667-6CC09C7634F5}" destId="{8A6A0250-62F2-466B-8DA3-B9BA53FAED01}" srcOrd="3" destOrd="0" parTransId="{62191F69-35AB-4B39-9276-D352AB9B471F}" sibTransId="{F9149BC8-F487-4918-B61E-1D678F8DC2A8}"/>
    <dgm:cxn modelId="{DE92AE28-5856-443D-BFC3-617C4C4A9D80}" srcId="{18F248DF-B4D9-421E-8667-6CC09C7634F5}" destId="{1841CC98-BEE2-4932-A489-78EDA91BB3F2}" srcOrd="2" destOrd="0" parTransId="{90184184-99FE-4DAA-9FD8-9AF813DC2CDA}" sibTransId="{45ACA324-6D03-4945-87D5-B672B9D01E46}"/>
    <dgm:cxn modelId="{C72DB3E6-04E1-41D3-A037-87BB005896F3}" type="presOf" srcId="{1841CC98-BEE2-4932-A489-78EDA91BB3F2}" destId="{30DBA228-C622-401E-ADA9-4B2057A595EC}" srcOrd="1" destOrd="0" presId="urn:microsoft.com/office/officeart/2005/8/layout/vList4#1"/>
    <dgm:cxn modelId="{084F938A-CECB-47FA-B89F-502F65DF048E}" type="presOf" srcId="{0104E310-2351-4C0F-8E8D-975043438C56}" destId="{701FFDD1-D35B-435E-9BB7-3DA0511473AB}" srcOrd="1" destOrd="0" presId="urn:microsoft.com/office/officeart/2005/8/layout/vList4#1"/>
    <dgm:cxn modelId="{2F946731-EE08-4336-8A9B-268676E32680}" type="presOf" srcId="{8A6A0250-62F2-466B-8DA3-B9BA53FAED01}" destId="{19A73492-2862-423D-9637-DC13EEE683AD}" srcOrd="1" destOrd="0" presId="urn:microsoft.com/office/officeart/2005/8/layout/vList4#1"/>
    <dgm:cxn modelId="{5FFB4B8C-0DB4-46C4-83D9-1B1DB19A4A08}" type="presOf" srcId="{8A6A0250-62F2-466B-8DA3-B9BA53FAED01}" destId="{FAC0A895-24ED-4C61-B778-8693FF315CF5}" srcOrd="0" destOrd="0" presId="urn:microsoft.com/office/officeart/2005/8/layout/vList4#1"/>
    <dgm:cxn modelId="{1C985E5D-D5FF-4019-9D8D-67DB357F1B71}" type="presOf" srcId="{C28A8CFB-1510-4323-AED8-62F24F9BB253}" destId="{DED21F6E-D637-4B30-9374-4EBC6137A6D4}" srcOrd="1" destOrd="0" presId="urn:microsoft.com/office/officeart/2005/8/layout/vList4#1"/>
    <dgm:cxn modelId="{177E6CBD-8385-4C34-B04A-F026DB088204}" type="presOf" srcId="{1841CC98-BEE2-4932-A489-78EDA91BB3F2}" destId="{2FB75E72-79C0-480A-94F6-7825712E3ADB}" srcOrd="0" destOrd="0" presId="urn:microsoft.com/office/officeart/2005/8/layout/vList4#1"/>
    <dgm:cxn modelId="{5E7E5165-3FEE-4D77-B2B5-B0A89B94A00D}" srcId="{18F248DF-B4D9-421E-8667-6CC09C7634F5}" destId="{C28A8CFB-1510-4323-AED8-62F24F9BB253}" srcOrd="1" destOrd="0" parTransId="{FD07B5F7-74D5-4339-9D5C-0AF3BBCE2748}" sibTransId="{40CB9890-AB11-4965-BF3A-ED199C7DDF5D}"/>
    <dgm:cxn modelId="{25A31C25-63FD-43C2-B4C0-D5DC3449DA28}" type="presOf" srcId="{0104E310-2351-4C0F-8E8D-975043438C56}" destId="{61534228-D1A6-4350-A68B-BB5D010D905C}" srcOrd="0" destOrd="0" presId="urn:microsoft.com/office/officeart/2005/8/layout/vList4#1"/>
    <dgm:cxn modelId="{1237AD5F-B433-4385-92BE-9B3000731E0E}" type="presOf" srcId="{C28A8CFB-1510-4323-AED8-62F24F9BB253}" destId="{13EE1175-50B3-4957-BC84-82E915716BE7}" srcOrd="0" destOrd="0" presId="urn:microsoft.com/office/officeart/2005/8/layout/vList4#1"/>
    <dgm:cxn modelId="{D3559891-A7F5-4E28-8545-2C12015953B7}" type="presOf" srcId="{18F248DF-B4D9-421E-8667-6CC09C7634F5}" destId="{86A7130A-F5C6-474A-8A90-E9A9A2A91FF8}" srcOrd="0" destOrd="0" presId="urn:microsoft.com/office/officeart/2005/8/layout/vList4#1"/>
    <dgm:cxn modelId="{932CFFDC-925F-4670-BD9B-62E52F37C3A3}" type="presParOf" srcId="{86A7130A-F5C6-474A-8A90-E9A9A2A91FF8}" destId="{5797AB56-1241-4D26-A00D-02F066C72379}" srcOrd="0" destOrd="0" presId="urn:microsoft.com/office/officeart/2005/8/layout/vList4#1"/>
    <dgm:cxn modelId="{DF16DDB1-97B8-429A-8D16-0144A3248505}" type="presParOf" srcId="{5797AB56-1241-4D26-A00D-02F066C72379}" destId="{61534228-D1A6-4350-A68B-BB5D010D905C}" srcOrd="0" destOrd="0" presId="urn:microsoft.com/office/officeart/2005/8/layout/vList4#1"/>
    <dgm:cxn modelId="{C5B6FB58-F23B-45AF-89DF-1BC9A37957A2}" type="presParOf" srcId="{5797AB56-1241-4D26-A00D-02F066C72379}" destId="{EE3E03F6-9674-49C7-990F-A466F58A3374}" srcOrd="1" destOrd="0" presId="urn:microsoft.com/office/officeart/2005/8/layout/vList4#1"/>
    <dgm:cxn modelId="{200AB856-77A2-4EDC-8B4E-1858A54CBFEE}" type="presParOf" srcId="{5797AB56-1241-4D26-A00D-02F066C72379}" destId="{701FFDD1-D35B-435E-9BB7-3DA0511473AB}" srcOrd="2" destOrd="0" presId="urn:microsoft.com/office/officeart/2005/8/layout/vList4#1"/>
    <dgm:cxn modelId="{6685403C-E36D-4993-8CF0-AEECC41FDFB8}" type="presParOf" srcId="{86A7130A-F5C6-474A-8A90-E9A9A2A91FF8}" destId="{CF176D8F-88B5-4696-968F-BF1997F8A179}" srcOrd="1" destOrd="0" presId="urn:microsoft.com/office/officeart/2005/8/layout/vList4#1"/>
    <dgm:cxn modelId="{1F3918AA-D6D5-4AAD-94AE-90742D0044AB}" type="presParOf" srcId="{86A7130A-F5C6-474A-8A90-E9A9A2A91FF8}" destId="{DD6C607D-627E-4F2A-9967-6182039C8D59}" srcOrd="2" destOrd="0" presId="urn:microsoft.com/office/officeart/2005/8/layout/vList4#1"/>
    <dgm:cxn modelId="{FC4FB23C-3358-48AB-B1A2-B55967E73CF1}" type="presParOf" srcId="{DD6C607D-627E-4F2A-9967-6182039C8D59}" destId="{13EE1175-50B3-4957-BC84-82E915716BE7}" srcOrd="0" destOrd="0" presId="urn:microsoft.com/office/officeart/2005/8/layout/vList4#1"/>
    <dgm:cxn modelId="{4C61CA8A-BAD1-4AD2-BF88-565A2488C4DA}" type="presParOf" srcId="{DD6C607D-627E-4F2A-9967-6182039C8D59}" destId="{EA96FA16-9D07-4190-838C-232C8AFACE71}" srcOrd="1" destOrd="0" presId="urn:microsoft.com/office/officeart/2005/8/layout/vList4#1"/>
    <dgm:cxn modelId="{E9489A9A-60A0-46B2-A034-05237BC019FF}" type="presParOf" srcId="{DD6C607D-627E-4F2A-9967-6182039C8D59}" destId="{DED21F6E-D637-4B30-9374-4EBC6137A6D4}" srcOrd="2" destOrd="0" presId="urn:microsoft.com/office/officeart/2005/8/layout/vList4#1"/>
    <dgm:cxn modelId="{8505CE47-C06E-4081-ABBB-A81DA879E81A}" type="presParOf" srcId="{86A7130A-F5C6-474A-8A90-E9A9A2A91FF8}" destId="{2B1C95E3-4025-4F65-8894-CE7FCB5CDFF2}" srcOrd="3" destOrd="0" presId="urn:microsoft.com/office/officeart/2005/8/layout/vList4#1"/>
    <dgm:cxn modelId="{A6254B33-4AAA-465E-A959-D8C72EC5BB16}" type="presParOf" srcId="{86A7130A-F5C6-474A-8A90-E9A9A2A91FF8}" destId="{DDC710C8-4861-42B1-893A-487B6BE8A572}" srcOrd="4" destOrd="0" presId="urn:microsoft.com/office/officeart/2005/8/layout/vList4#1"/>
    <dgm:cxn modelId="{78533E97-0FBE-4665-B6BF-9EDA3289AD57}" type="presParOf" srcId="{DDC710C8-4861-42B1-893A-487B6BE8A572}" destId="{2FB75E72-79C0-480A-94F6-7825712E3ADB}" srcOrd="0" destOrd="0" presId="urn:microsoft.com/office/officeart/2005/8/layout/vList4#1"/>
    <dgm:cxn modelId="{FE5ADB7E-FB45-441C-B394-2ED0B7502422}" type="presParOf" srcId="{DDC710C8-4861-42B1-893A-487B6BE8A572}" destId="{27764AB9-4FA5-41F4-AD36-4005764C1B3D}" srcOrd="1" destOrd="0" presId="urn:microsoft.com/office/officeart/2005/8/layout/vList4#1"/>
    <dgm:cxn modelId="{9F809B92-1995-4FDF-8E4F-F5C0B350213A}" type="presParOf" srcId="{DDC710C8-4861-42B1-893A-487B6BE8A572}" destId="{30DBA228-C622-401E-ADA9-4B2057A595EC}" srcOrd="2" destOrd="0" presId="urn:microsoft.com/office/officeart/2005/8/layout/vList4#1"/>
    <dgm:cxn modelId="{A99FB90E-55A4-4BD4-B4A7-1D6792F78B19}" type="presParOf" srcId="{86A7130A-F5C6-474A-8A90-E9A9A2A91FF8}" destId="{37A77FDB-9222-4DEE-AD91-F397E56351C2}" srcOrd="5" destOrd="0" presId="urn:microsoft.com/office/officeart/2005/8/layout/vList4#1"/>
    <dgm:cxn modelId="{58920C42-ECBB-4D61-8C71-319964D5BEFC}" type="presParOf" srcId="{86A7130A-F5C6-474A-8A90-E9A9A2A91FF8}" destId="{98DB6FE7-945C-4975-8752-4CD3B0B5ED3F}" srcOrd="6" destOrd="0" presId="urn:microsoft.com/office/officeart/2005/8/layout/vList4#1"/>
    <dgm:cxn modelId="{B29DFF02-507F-4B0A-9E6B-F11BB7E534A5}" type="presParOf" srcId="{98DB6FE7-945C-4975-8752-4CD3B0B5ED3F}" destId="{FAC0A895-24ED-4C61-B778-8693FF315CF5}" srcOrd="0" destOrd="0" presId="urn:microsoft.com/office/officeart/2005/8/layout/vList4#1"/>
    <dgm:cxn modelId="{F4ABBF2F-A47F-4906-9A40-ECCBF98A1437}" type="presParOf" srcId="{98DB6FE7-945C-4975-8752-4CD3B0B5ED3F}" destId="{D41E4CA7-4C85-4523-805F-0160A222A388}" srcOrd="1" destOrd="0" presId="urn:microsoft.com/office/officeart/2005/8/layout/vList4#1"/>
    <dgm:cxn modelId="{4914A5E7-1B0E-478D-8306-F73EB2E98629}" type="presParOf" srcId="{98DB6FE7-945C-4975-8752-4CD3B0B5ED3F}" destId="{19A73492-2862-423D-9637-DC13EEE683AD}"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34228-D1A6-4350-A68B-BB5D010D905C}">
      <dsp:nvSpPr>
        <dsp:cNvPr id="0" name=""/>
        <dsp:cNvSpPr/>
      </dsp:nvSpPr>
      <dsp:spPr>
        <a:xfrm>
          <a:off x="0" y="0"/>
          <a:ext cx="8497013" cy="125492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ts val="0"/>
            </a:spcAft>
          </a:pPr>
          <a:r>
            <a:rPr lang="sk-SK" sz="2800" kern="1200" dirty="0" smtClean="0"/>
            <a:t>    </a:t>
          </a:r>
          <a:r>
            <a:rPr lang="sk-SK" sz="3200" kern="1200" dirty="0" smtClean="0"/>
            <a:t>GARDENCRAFT</a:t>
          </a:r>
          <a:r>
            <a:rPr lang="sk-SK" sz="2400" kern="1200" dirty="0" smtClean="0"/>
            <a:t>– study focus:</a:t>
          </a:r>
        </a:p>
        <a:p>
          <a:pPr lvl="0" algn="l" defTabSz="1244600">
            <a:lnSpc>
              <a:spcPct val="90000"/>
            </a:lnSpc>
            <a:spcBef>
              <a:spcPct val="0"/>
            </a:spcBef>
            <a:spcAft>
              <a:spcPts val="0"/>
            </a:spcAft>
          </a:pPr>
          <a:r>
            <a:rPr lang="sk-SK" sz="2400" kern="1200" dirty="0" smtClean="0"/>
            <a:t>      - </a:t>
          </a:r>
          <a:r>
            <a:rPr lang="sk-SK" sz="2400" b="0" i="0" u="none" strike="noStrike" kern="1200" cap="none" spc="0" baseline="0" dirty="0" smtClean="0">
              <a:solidFill>
                <a:srgbClr val="FFFFFF"/>
              </a:solidFill>
              <a:uFillTx/>
              <a:latin typeface="Calibri"/>
            </a:rPr>
            <a:t>LANDSCAPING AND GARDENING FORMATION</a:t>
          </a:r>
          <a:endParaRPr lang="sk-SK" sz="2400" kern="1200" dirty="0"/>
        </a:p>
      </dsp:txBody>
      <dsp:txXfrm>
        <a:off x="1824895" y="0"/>
        <a:ext cx="6672118" cy="1254926"/>
      </dsp:txXfrm>
    </dsp:sp>
    <dsp:sp modelId="{EE3E03F6-9674-49C7-990F-A466F58A3374}">
      <dsp:nvSpPr>
        <dsp:cNvPr id="0" name=""/>
        <dsp:cNvSpPr/>
      </dsp:nvSpPr>
      <dsp:spPr>
        <a:xfrm>
          <a:off x="162174" y="72384"/>
          <a:ext cx="1626039" cy="1110157"/>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3EE1175-50B3-4957-BC84-82E915716BE7}">
      <dsp:nvSpPr>
        <dsp:cNvPr id="0" name=""/>
        <dsp:cNvSpPr/>
      </dsp:nvSpPr>
      <dsp:spPr>
        <a:xfrm>
          <a:off x="0" y="1335078"/>
          <a:ext cx="8497013" cy="1556434"/>
        </a:xfrm>
        <a:prstGeom prst="roundRect">
          <a:avLst>
            <a:gd name="adj" fmla="val 1000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ts val="600"/>
            </a:spcAft>
          </a:pPr>
          <a:r>
            <a:rPr lang="sk-SK" sz="3200" kern="1200" dirty="0" smtClean="0"/>
            <a:t>   AGROBUSINESS – </a:t>
          </a:r>
          <a:r>
            <a:rPr lang="sk-SK" sz="2800" kern="1200" dirty="0" smtClean="0"/>
            <a:t>study focuses</a:t>
          </a:r>
          <a:r>
            <a:rPr lang="sk-SK" sz="3200" kern="1200" dirty="0" smtClean="0"/>
            <a:t>:</a:t>
          </a:r>
        </a:p>
        <a:p>
          <a:pPr marL="0" marR="0" lvl="0" indent="0" algn="l" defTabSz="1422400" eaLnBrk="1" fontAlgn="auto" latinLnBrk="0" hangingPunct="1">
            <a:lnSpc>
              <a:spcPct val="90000"/>
            </a:lnSpc>
            <a:spcBef>
              <a:spcPct val="0"/>
            </a:spcBef>
            <a:spcAft>
              <a:spcPts val="0"/>
            </a:spcAft>
            <a:buClrTx/>
            <a:buSzTx/>
            <a:buFontTx/>
            <a:buNone/>
            <a:tabLst/>
            <a:defRPr/>
          </a:pPr>
          <a:r>
            <a:rPr lang="sk-SK" sz="2000" kern="1200" dirty="0" smtClean="0"/>
            <a:t>       - </a:t>
          </a:r>
          <a:r>
            <a:rPr lang="sk-SK" sz="2400" kern="1200" cap="all" baseline="0" dirty="0" smtClean="0"/>
            <a:t>Cynology</a:t>
          </a:r>
        </a:p>
        <a:p>
          <a:pPr lvl="0" algn="l" defTabSz="1422400">
            <a:lnSpc>
              <a:spcPct val="90000"/>
            </a:lnSpc>
            <a:spcBef>
              <a:spcPct val="0"/>
            </a:spcBef>
            <a:spcAft>
              <a:spcPts val="0"/>
            </a:spcAft>
          </a:pPr>
          <a:r>
            <a:rPr lang="sk-SK" sz="2400" kern="1200" cap="all" baseline="0" dirty="0" smtClean="0"/>
            <a:t>     - AGRICULTURal MANAGEMENT</a:t>
          </a:r>
        </a:p>
      </dsp:txBody>
      <dsp:txXfrm>
        <a:off x="1824895" y="1335078"/>
        <a:ext cx="6672118" cy="1556434"/>
      </dsp:txXfrm>
    </dsp:sp>
    <dsp:sp modelId="{EA96FA16-9D07-4190-838C-232C8AFACE71}">
      <dsp:nvSpPr>
        <dsp:cNvPr id="0" name=""/>
        <dsp:cNvSpPr/>
      </dsp:nvSpPr>
      <dsp:spPr>
        <a:xfrm>
          <a:off x="62206" y="1401835"/>
          <a:ext cx="1770063" cy="1428688"/>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FB75E72-79C0-480A-94F6-7825712E3ADB}">
      <dsp:nvSpPr>
        <dsp:cNvPr id="0" name=""/>
        <dsp:cNvSpPr/>
      </dsp:nvSpPr>
      <dsp:spPr>
        <a:xfrm>
          <a:off x="0" y="2952326"/>
          <a:ext cx="8497013" cy="1383267"/>
        </a:xfrm>
        <a:prstGeom prst="roundRect">
          <a:avLst>
            <a:gd name="adj" fmla="val 1000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ts val="0"/>
            </a:spcAft>
          </a:pPr>
          <a:r>
            <a:rPr lang="sk-SK" sz="3200" kern="1200" cap="all" baseline="0" dirty="0" smtClean="0"/>
            <a:t>  veterinary medIcine</a:t>
          </a:r>
          <a:r>
            <a:rPr lang="sk-SK" sz="2400" kern="1200" dirty="0" smtClean="0"/>
            <a:t>– study focus:</a:t>
          </a:r>
          <a:br>
            <a:rPr lang="sk-SK" sz="2400" kern="1200" dirty="0" smtClean="0"/>
          </a:br>
          <a:r>
            <a:rPr lang="sk-SK" sz="2400" kern="1200" dirty="0" smtClean="0"/>
            <a:t>    </a:t>
          </a:r>
          <a:r>
            <a:rPr lang="sk-SK" sz="3200" kern="1200" dirty="0" smtClean="0"/>
            <a:t>- </a:t>
          </a:r>
          <a:r>
            <a:rPr lang="sk-SK" sz="2400" kern="1200" dirty="0" smtClean="0"/>
            <a:t>SANITARY AND LABORATORY SERVICES</a:t>
          </a:r>
          <a:endParaRPr lang="sk-SK" sz="2400" kern="1200" cap="all" baseline="0" dirty="0"/>
        </a:p>
      </dsp:txBody>
      <dsp:txXfrm>
        <a:off x="1824895" y="2952326"/>
        <a:ext cx="6672118" cy="1383267"/>
      </dsp:txXfrm>
    </dsp:sp>
    <dsp:sp modelId="{27764AB9-4FA5-41F4-AD36-4005764C1B3D}">
      <dsp:nvSpPr>
        <dsp:cNvPr id="0" name=""/>
        <dsp:cNvSpPr/>
      </dsp:nvSpPr>
      <dsp:spPr>
        <a:xfrm>
          <a:off x="60023" y="3092578"/>
          <a:ext cx="1756995" cy="107458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AC0A895-24ED-4C61-B778-8693FF315CF5}">
      <dsp:nvSpPr>
        <dsp:cNvPr id="0" name=""/>
        <dsp:cNvSpPr/>
      </dsp:nvSpPr>
      <dsp:spPr>
        <a:xfrm>
          <a:off x="0" y="4424656"/>
          <a:ext cx="8497013" cy="1374407"/>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sk-SK" sz="3200" kern="1200" dirty="0" smtClean="0"/>
            <a:t>  REGIONAL TOURISTS MANAGEMENT</a:t>
          </a:r>
          <a:endParaRPr lang="sk-SK" sz="3200" kern="1200" dirty="0"/>
        </a:p>
      </dsp:txBody>
      <dsp:txXfrm>
        <a:off x="1824895" y="4424656"/>
        <a:ext cx="6672118" cy="1374407"/>
      </dsp:txXfrm>
    </dsp:sp>
    <dsp:sp modelId="{D41E4CA7-4C85-4523-805F-0160A222A388}">
      <dsp:nvSpPr>
        <dsp:cNvPr id="0" name=""/>
        <dsp:cNvSpPr/>
      </dsp:nvSpPr>
      <dsp:spPr>
        <a:xfrm>
          <a:off x="60167" y="4464885"/>
          <a:ext cx="1824478" cy="1266752"/>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386"/>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4C63F7-41DF-44A8-BF23-5F88D8291136}" type="datetimeFigureOut">
              <a:rPr lang="sk-SK" smtClean="0"/>
              <a:t>7. 6. 2016</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7E1A19-E5EF-4E6E-9A0F-D5EDA37823C4}" type="slidenum">
              <a:rPr lang="sk-SK" smtClean="0"/>
              <a:t>‹#›</a:t>
            </a:fld>
            <a:endParaRPr lang="sk-SK"/>
          </a:p>
        </p:txBody>
      </p:sp>
    </p:spTree>
    <p:extLst>
      <p:ext uri="{BB962C8B-B14F-4D97-AF65-F5344CB8AC3E}">
        <p14:creationId xmlns:p14="http://schemas.microsoft.com/office/powerpoint/2010/main" val="1834890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C67E1A19-E5EF-4E6E-9A0F-D5EDA37823C4}" type="slidenum">
              <a:rPr lang="sk-SK" smtClean="0"/>
              <a:t>5</a:t>
            </a:fld>
            <a:endParaRPr lang="sk-SK"/>
          </a:p>
        </p:txBody>
      </p:sp>
    </p:spTree>
    <p:extLst>
      <p:ext uri="{BB962C8B-B14F-4D97-AF65-F5344CB8AC3E}">
        <p14:creationId xmlns:p14="http://schemas.microsoft.com/office/powerpoint/2010/main" val="335203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C67E1A19-E5EF-4E6E-9A0F-D5EDA37823C4}" type="slidenum">
              <a:rPr lang="sk-SK" smtClean="0"/>
              <a:t>9</a:t>
            </a:fld>
            <a:endParaRPr lang="sk-SK"/>
          </a:p>
        </p:txBody>
      </p:sp>
    </p:spTree>
    <p:extLst>
      <p:ext uri="{BB962C8B-B14F-4D97-AF65-F5344CB8AC3E}">
        <p14:creationId xmlns:p14="http://schemas.microsoft.com/office/powerpoint/2010/main" val="388974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E1B02FB9-0E67-4E75-9C63-0F47B0E92EEE}" type="slidenum">
              <a:rPr lang="sk-SK" smtClean="0"/>
              <a:pPr>
                <a:defRPr/>
              </a:pPr>
              <a:t>11</a:t>
            </a:fld>
            <a:endParaRPr lang="sk-SK" dirty="0"/>
          </a:p>
        </p:txBody>
      </p:sp>
    </p:spTree>
    <p:extLst>
      <p:ext uri="{BB962C8B-B14F-4D97-AF65-F5344CB8AC3E}">
        <p14:creationId xmlns:p14="http://schemas.microsoft.com/office/powerpoint/2010/main" val="3036230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Zástupný symbol obrazu snímky 1"/>
          <p:cNvSpPr>
            <a:spLocks noGrp="1" noRot="1" noChangeAspect="1"/>
          </p:cNvSpPr>
          <p:nvPr>
            <p:ph type="sldImg"/>
          </p:nvPr>
        </p:nvSpPr>
        <p:spPr bwMode="auto">
          <a:noFill/>
          <a:ln>
            <a:solidFill>
              <a:srgbClr val="000000"/>
            </a:solidFill>
            <a:miter lim="800000"/>
            <a:headEnd/>
            <a:tailEnd/>
          </a:ln>
        </p:spPr>
      </p:sp>
      <p:sp>
        <p:nvSpPr>
          <p:cNvPr id="57346" name="Zástupný symbol poznámo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sk-SK" dirty="0" smtClean="0"/>
          </a:p>
        </p:txBody>
      </p:sp>
      <p:sp>
        <p:nvSpPr>
          <p:cNvPr id="57347" name="Zástupný symbol čísla snímky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AC5E03-B71B-44FF-BDF7-52501BAE1B8E}" type="slidenum">
              <a:rPr lang="sk-SK"/>
              <a:pPr fontAlgn="base">
                <a:spcBef>
                  <a:spcPct val="0"/>
                </a:spcBef>
                <a:spcAft>
                  <a:spcPct val="0"/>
                </a:spcAft>
              </a:pPr>
              <a:t>14</a:t>
            </a:fld>
            <a:endParaRPr lang="sk-SK" dirty="0"/>
          </a:p>
        </p:txBody>
      </p:sp>
    </p:spTree>
    <p:extLst>
      <p:ext uri="{BB962C8B-B14F-4D97-AF65-F5344CB8AC3E}">
        <p14:creationId xmlns:p14="http://schemas.microsoft.com/office/powerpoint/2010/main" val="2023745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pPr>
              <a:defRPr/>
            </a:pPr>
            <a:fld id="{E1B02FB9-0E67-4E75-9C63-0F47B0E92EEE}" type="slidenum">
              <a:rPr lang="sk-SK" smtClean="0"/>
              <a:pPr>
                <a:defRPr/>
              </a:pPr>
              <a:t>16</a:t>
            </a:fld>
            <a:endParaRPr lang="sk-SK"/>
          </a:p>
        </p:txBody>
      </p:sp>
    </p:spTree>
    <p:extLst>
      <p:ext uri="{BB962C8B-B14F-4D97-AF65-F5344CB8AC3E}">
        <p14:creationId xmlns:p14="http://schemas.microsoft.com/office/powerpoint/2010/main" val="261096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Upravte štýly predlohy textu</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FCB3BFF9-091A-4530-B3CA-A7F5CCB1D965}" type="datetimeFigureOut">
              <a:rPr lang="sk-SK" smtClean="0"/>
              <a:t>7. 6. 2016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3326457239"/>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FCB3BFF9-091A-4530-B3CA-A7F5CCB1D965}" type="datetimeFigureOut">
              <a:rPr lang="sk-SK" smtClean="0"/>
              <a:t>7. 6. 2016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4212490388"/>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FCB3BFF9-091A-4530-B3CA-A7F5CCB1D965}" type="datetimeFigureOut">
              <a:rPr lang="sk-SK" smtClean="0"/>
              <a:t>7. 6. 2016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2427582851"/>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FCB3BFF9-091A-4530-B3CA-A7F5CCB1D965}" type="datetimeFigureOut">
              <a:rPr lang="sk-SK" smtClean="0"/>
              <a:t>7. 6. 2016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3274094776"/>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Upravte štýly predlohy textu</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FCB3BFF9-091A-4530-B3CA-A7F5CCB1D965}" type="datetimeFigureOut">
              <a:rPr lang="sk-SK" smtClean="0"/>
              <a:t>7. 6. 2016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2199719299"/>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FCB3BFF9-091A-4530-B3CA-A7F5CCB1D965}" type="datetimeFigureOut">
              <a:rPr lang="sk-SK" smtClean="0"/>
              <a:t>7. 6. 2016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4010720781"/>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FCB3BFF9-091A-4530-B3CA-A7F5CCB1D965}" type="datetimeFigureOut">
              <a:rPr lang="sk-SK" smtClean="0"/>
              <a:t>7. 6. 2016</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2694759017"/>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FCB3BFF9-091A-4530-B3CA-A7F5CCB1D965}" type="datetimeFigureOut">
              <a:rPr lang="sk-SK" smtClean="0"/>
              <a:t>7. 6. 2016</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3126414850"/>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CB3BFF9-091A-4530-B3CA-A7F5CCB1D965}" type="datetimeFigureOut">
              <a:rPr lang="sk-SK" smtClean="0"/>
              <a:t>7. 6. 2016</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3942392017"/>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Upravte štýly predlohy textu</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FCB3BFF9-091A-4530-B3CA-A7F5CCB1D965}" type="datetimeFigureOut">
              <a:rPr lang="sk-SK" smtClean="0"/>
              <a:t>7. 6. 2016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4089908533"/>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Upravte štýly predlohy textu</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FCB3BFF9-091A-4530-B3CA-A7F5CCB1D965}" type="datetimeFigureOut">
              <a:rPr lang="sk-SK" smtClean="0"/>
              <a:t>7. 6. 2016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C1ED991D-C111-432A-AB9F-636E06C0392E}" type="slidenum">
              <a:rPr lang="sk-SK" smtClean="0"/>
              <a:t>‹#›</a:t>
            </a:fld>
            <a:endParaRPr lang="sk-SK"/>
          </a:p>
        </p:txBody>
      </p:sp>
    </p:spTree>
    <p:extLst>
      <p:ext uri="{BB962C8B-B14F-4D97-AF65-F5344CB8AC3E}">
        <p14:creationId xmlns:p14="http://schemas.microsoft.com/office/powerpoint/2010/main" val="1190512847"/>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5FFC5"/>
            </a:gs>
            <a:gs pos="100000">
              <a:schemeClr val="bg1"/>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3BFF9-091A-4530-B3CA-A7F5CCB1D965}" type="datetimeFigureOut">
              <a:rPr lang="sk-SK" smtClean="0"/>
              <a:t>7. 6. 2016</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D991D-C111-432A-AB9F-636E06C0392E}" type="slidenum">
              <a:rPr lang="sk-SK" smtClean="0"/>
              <a:t>‹#›</a:t>
            </a:fld>
            <a:endParaRPr lang="sk-SK"/>
          </a:p>
        </p:txBody>
      </p:sp>
    </p:spTree>
    <p:extLst>
      <p:ext uri="{BB962C8B-B14F-4D97-AF65-F5344CB8AC3E}">
        <p14:creationId xmlns:p14="http://schemas.microsoft.com/office/powerpoint/2010/main" val="226144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google.sk/url?sa=i&amp;rct=j&amp;q=&amp;esrc=s&amp;source=images&amp;cd=&amp;cad=rja&amp;uact=8&amp;ved=0ahUKEwi08ZbkrubMAhWDRhQKHS6gDuEQjRwIBw&amp;url=http://www.egtctritia.eu/sk/navstivte-tritiu/zilinsky-samospravny-kraj&amp;psig=AFQjCNHvmZ-iQE-KjS99-eNVSd-wuHdgNg&amp;ust=1463755087707608" TargetMode="External"/><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hyperlink" Target="http://www.google.sk/url?sa=i&amp;rct=j&amp;q=&amp;esrc=s&amp;source=images&amp;cd=&amp;cad=rja&amp;uact=8&amp;ved=0ahUKEwj8yO28sebMAhVSkRQKHapJBbcQjRwIBw&amp;url=http://www.ksuza.sk/skolske-zariadenia.html&amp;psig=AFQjCNEuIbElCzE_pjs51MhIDoYKT2aoqg&amp;ust=1463755811959414" TargetMode="External"/><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notesSlide" Target="../notesSlides/notesSlide4.xml"/><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hyperlink" Target="mailto:sekretariat@spospredza.edu.sk" TargetMode="External"/><Relationship Id="rId7" Type="http://schemas.openxmlformats.org/officeDocument/2006/relationships/image" Target="../media/image9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hyperlink" Target="mailto:riaditel@spospredza.edu.s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hyperlink" Target="http://www.google.sk/url?sa=i&amp;rct=j&amp;q=&amp;esrc=s&amp;source=images&amp;cd=&amp;cad=rja&amp;uact=8&amp;ved=0ahUKEwiBmM7Q8vzMAhUBlxQKHdzqBYEQjRwIBw&amp;url=http://hotelencian.sk/okolie/&amp;bvm=bv.123325700,d.d24&amp;psig=AFQjCNGSWDEU2HwdFvRMBCEGCtt1o9e3Mw&amp;ust=1464529170379325" TargetMode="External"/><Relationship Id="rId13" Type="http://schemas.openxmlformats.org/officeDocument/2006/relationships/image" Target="../media/image24.png"/><Relationship Id="rId3" Type="http://schemas.openxmlformats.org/officeDocument/2006/relationships/image" Target="../media/image17.jpeg"/><Relationship Id="rId7" Type="http://schemas.openxmlformats.org/officeDocument/2006/relationships/image" Target="../media/image20.jpeg"/><Relationship Id="rId12"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hyperlink" Target="http://flog.pravda.sk/landdy.flog?foto=481438" TargetMode="External"/><Relationship Id="rId10" Type="http://schemas.openxmlformats.org/officeDocument/2006/relationships/hyperlink" Target="http://www.meritto.sk/sk/ubytovanie-rajecke-teplice/rajecka-dolina" TargetMode="External"/><Relationship Id="rId4" Type="http://schemas.openxmlformats.org/officeDocument/2006/relationships/image" Target="../media/image18.jpeg"/><Relationship Id="rId9"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google.sk/url?sa=i&amp;rct=j&amp;q=&amp;esrc=s&amp;source=images&amp;cd=&amp;cad=rja&amp;uact=8&amp;ved=0ahUKEwiV7bnpoP3MAhVDvhQKHer_CnQQjRwIBw&amp;url=http://holyhomous.com/ingredients/&amp;bvm=bv.123325700,d.d24&amp;psig=AFQjCNFkd1_d7whjKsYMlUXAe_RbcFgR0A&amp;ust=1464541570654304" TargetMode="External"/><Relationship Id="rId13" Type="http://schemas.openxmlformats.org/officeDocument/2006/relationships/image" Target="../media/image31.jpeg"/><Relationship Id="rId3" Type="http://schemas.openxmlformats.org/officeDocument/2006/relationships/image" Target="../media/image25.jpeg"/><Relationship Id="rId7" Type="http://schemas.openxmlformats.org/officeDocument/2006/relationships/image" Target="../media/image28.jpeg"/><Relationship Id="rId12" Type="http://schemas.openxmlformats.org/officeDocument/2006/relationships/hyperlink" Target="http://www.google.sk/url?sa=i&amp;rct=j&amp;q=&amp;esrc=s&amp;source=images&amp;cd=&amp;cad=rja&amp;uact=8&amp;ved=0ahUKEwjcgaKxpP3MAhWH1hoKHWx5DFgQjRwIBw&amp;url=http://www.ebay.co.uk/itm/Lupinus-Albus-Natural-White-Lupins-From-Portugal-Choose-/331308186579&amp;bvm=bv.123325700,d.d24&amp;psig=AFQjCNFPbOJ7bWKwyIj2ZH2zYOgVeuiU3w&amp;ust=146454253833025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0.jpeg"/><Relationship Id="rId5" Type="http://schemas.openxmlformats.org/officeDocument/2006/relationships/image" Target="../media/image26.jpeg"/><Relationship Id="rId10" Type="http://schemas.openxmlformats.org/officeDocument/2006/relationships/hyperlink" Target="http://www.google.sk/url?sa=i&amp;rct=j&amp;q=&amp;esrc=s&amp;source=images&amp;cd=&amp;cad=rja&amp;uact=8&amp;ved=0ahUKEwjOlI6rof3MAhXCaRQKHW13DlMQjRwIBw&amp;url=http://www.tekmar.sk/sk/Blog/ma-soja-vyznam-v-jedalnicku.html?ind=&amp;bvm=bv.123325700,d.d24&amp;psig=AFQjCNGY75BlVf6pFNxot1RQVDFT0olo7w&amp;ust=1464541748413963" TargetMode="External"/><Relationship Id="rId4" Type="http://schemas.openxmlformats.org/officeDocument/2006/relationships/hyperlink" Target="http://www.google.sk/url?sa=i&amp;rct=j&amp;q=&amp;esrc=s&amp;source=images&amp;cd=&amp;cad=rja&amp;uact=8&amp;ved=0ahUKEwjwtvf2ov3MAhXJbhQKHVJ2Do8QjRwIBw&amp;url=http://urobsisam.zoznam.sk/zahrada/zelenina-a-ovocie/zasady-pestovania-strukovin&amp;bvm=bv.123325700,d.d24&amp;psig=AFQjCNGAehLhZGcfeRLPMfhemb6_F1axSw&amp;ust=1464542154461236" TargetMode="External"/><Relationship Id="rId9" Type="http://schemas.openxmlformats.org/officeDocument/2006/relationships/image" Target="../media/image29.jpe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hyperlink" Target="http://www.google.sk/url?sa=i&amp;rct=j&amp;q=&amp;esrc=s&amp;source=images&amp;cd=&amp;cad=rja&amp;uact=8&amp;ved=0ahUKEwj-8fbg3__MAhVTkRQKHQdsB8kQjRwIBw&amp;url=http://www.lesvachesdutour.com/tag/blonde-daquitaine/&amp;psig=AFQjCNFqu4lDhMwZdVBVLDOFFhvuQrItVg&amp;ust=146462719951637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0.pn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jpeg"/><Relationship Id="rId9"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cation of the &amp;Zcaron;ilina Region in Slovakia"/>
          <p:cNvPicPr>
            <a:picLocks noChangeAspect="1" noChangeArrowheads="1"/>
          </p:cNvPicPr>
          <p:nvPr/>
        </p:nvPicPr>
        <p:blipFill>
          <a:blip r:embed="rId4">
            <a:clrChange>
              <a:clrFrom>
                <a:srgbClr val="E0E0E0"/>
              </a:clrFrom>
              <a:clrTo>
                <a:srgbClr val="E0E0E0">
                  <a:alpha val="0"/>
                </a:srgbClr>
              </a:clrTo>
            </a:clrChange>
            <a:extLst>
              <a:ext uri="{28A0092B-C50C-407E-A947-70E740481C1C}">
                <a14:useLocalDpi xmlns:a14="http://schemas.microsoft.com/office/drawing/2010/main" val="0"/>
              </a:ext>
            </a:extLst>
          </a:blip>
          <a:srcRect/>
          <a:stretch>
            <a:fillRect/>
          </a:stretch>
        </p:blipFill>
        <p:spPr bwMode="auto">
          <a:xfrm>
            <a:off x="0" y="2159225"/>
            <a:ext cx="9531295" cy="492265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obsahu 2"/>
          <p:cNvSpPr>
            <a:spLocks noGrp="1"/>
          </p:cNvSpPr>
          <p:nvPr>
            <p:ph idx="1"/>
          </p:nvPr>
        </p:nvSpPr>
        <p:spPr>
          <a:xfrm>
            <a:off x="2937703" y="2924944"/>
            <a:ext cx="1584176" cy="1145055"/>
          </a:xfrm>
        </p:spPr>
        <p:txBody>
          <a:bodyPr>
            <a:normAutofit/>
          </a:bodyPr>
          <a:lstStyle/>
          <a:p>
            <a:pPr marL="0" indent="0" algn="ctr">
              <a:buNone/>
            </a:pPr>
            <a:r>
              <a:rPr lang="sk-SK" b="1" dirty="0" smtClean="0">
                <a:solidFill>
                  <a:schemeClr val="bg1"/>
                </a:solidFill>
              </a:rPr>
              <a:t>Žilina </a:t>
            </a:r>
            <a:r>
              <a:rPr lang="sk-SK" b="1" dirty="0" err="1" smtClean="0">
                <a:solidFill>
                  <a:schemeClr val="bg1"/>
                </a:solidFill>
              </a:rPr>
              <a:t>Region</a:t>
            </a:r>
            <a:r>
              <a:rPr lang="sk-SK" b="1" dirty="0" smtClean="0">
                <a:solidFill>
                  <a:schemeClr val="bg1"/>
                </a:solidFill>
              </a:rPr>
              <a:t> </a:t>
            </a:r>
          </a:p>
        </p:txBody>
      </p:sp>
      <p:sp>
        <p:nvSpPr>
          <p:cNvPr id="2" name="Nadpis 1"/>
          <p:cNvSpPr>
            <a:spLocks noGrp="1"/>
          </p:cNvSpPr>
          <p:nvPr>
            <p:ph type="title"/>
          </p:nvPr>
        </p:nvSpPr>
        <p:spPr>
          <a:xfrm>
            <a:off x="-7118" y="260648"/>
            <a:ext cx="9324528" cy="1012974"/>
          </a:xfrm>
        </p:spPr>
        <p:txBody>
          <a:bodyPr>
            <a:noAutofit/>
          </a:bodyPr>
          <a:lstStyle/>
          <a:p>
            <a:r>
              <a:rPr lang="sk-SK" sz="4000" b="1" dirty="0" smtClean="0">
                <a:ln>
                  <a:solidFill>
                    <a:srgbClr val="92D050"/>
                  </a:solidFill>
                </a:ln>
                <a:solidFill>
                  <a:srgbClr val="008000"/>
                </a:solidFill>
                <a:effectLst>
                  <a:reflection blurRad="6350" stA="55000" endA="300" endPos="45500" dir="5400000" sy="-100000" algn="bl" rotWithShape="0"/>
                </a:effectLst>
                <a:latin typeface="Arial Narrow CE"/>
              </a:rPr>
              <a:t>The Secondary </a:t>
            </a:r>
            <a:r>
              <a:rPr lang="en-US" sz="4000" b="1" dirty="0" smtClean="0">
                <a:ln>
                  <a:solidFill>
                    <a:srgbClr val="92D050"/>
                  </a:solidFill>
                </a:ln>
                <a:solidFill>
                  <a:srgbClr val="008000"/>
                </a:solidFill>
                <a:effectLst>
                  <a:reflection blurRad="6350" stA="55000" endA="300" endPos="45500" dir="5400000" sy="-100000" algn="bl" rotWithShape="0"/>
                </a:effectLst>
                <a:latin typeface="Arial Narrow CE"/>
              </a:rPr>
              <a:t>S</a:t>
            </a:r>
            <a:r>
              <a:rPr lang="sk-SK" sz="4000" b="1" dirty="0" smtClean="0">
                <a:ln>
                  <a:solidFill>
                    <a:srgbClr val="92D050"/>
                  </a:solidFill>
                </a:ln>
                <a:solidFill>
                  <a:srgbClr val="008000"/>
                </a:solidFill>
                <a:effectLst>
                  <a:reflection blurRad="6350" stA="55000" endA="300" endPos="45500" dir="5400000" sy="-100000" algn="bl" rotWithShape="0"/>
                </a:effectLst>
                <a:latin typeface="Arial Narrow CE"/>
              </a:rPr>
              <a:t>chool of Agriculture </a:t>
            </a:r>
            <a:r>
              <a:rPr lang="sk-SK" sz="4000" b="1" cap="all" dirty="0" smtClean="0">
                <a:ln>
                  <a:solidFill>
                    <a:srgbClr val="92D050"/>
                  </a:solidFill>
                </a:ln>
                <a:solidFill>
                  <a:srgbClr val="008000"/>
                </a:solidFill>
                <a:effectLst>
                  <a:outerShdw blurRad="19685" dist="12700" dir="5400000" algn="tl" rotWithShape="0">
                    <a:schemeClr val="accent1">
                      <a:satMod val="130000"/>
                      <a:alpha val="60000"/>
                    </a:schemeClr>
                  </a:outerShdw>
                  <a:reflection blurRad="6350" stA="55000" endA="300" endPos="45500" dir="5400000" sy="-100000" algn="bl" rotWithShape="0"/>
                </a:effectLst>
                <a:latin typeface="Arial Narrow CE"/>
                <a:cs typeface="Arial Narrow CE" pitchFamily="34" charset="-18"/>
              </a:rPr>
              <a:t>&amp; </a:t>
            </a:r>
            <a:r>
              <a:rPr lang="sk-SK" sz="4000" b="1" dirty="0" smtClean="0">
                <a:ln>
                  <a:solidFill>
                    <a:srgbClr val="92D050"/>
                  </a:solidFill>
                </a:ln>
                <a:solidFill>
                  <a:srgbClr val="008000"/>
                </a:solidFill>
                <a:effectLst>
                  <a:reflection blurRad="6350" stA="55000" endA="300" endPos="45500" dir="5400000" sy="-100000" algn="bl" rotWithShape="0"/>
                </a:effectLst>
                <a:latin typeface="Arial Narrow CE"/>
                <a:cs typeface="Arial Narrow CE" pitchFamily="34" charset="-18"/>
              </a:rPr>
              <a:t>Services </a:t>
            </a:r>
            <a:r>
              <a:rPr lang="en-US" sz="4000" b="1" dirty="0" smtClean="0">
                <a:ln>
                  <a:solidFill>
                    <a:srgbClr val="92D050"/>
                  </a:solidFill>
                </a:ln>
                <a:solidFill>
                  <a:srgbClr val="008000"/>
                </a:solidFill>
                <a:effectLst>
                  <a:reflection blurRad="6350" stA="55000" endA="300" endPos="45500" dir="5400000" sy="-100000" algn="bl" rotWithShape="0"/>
                </a:effectLst>
                <a:latin typeface="Arial Narrow CE"/>
                <a:cs typeface="Arial Narrow CE" pitchFamily="34" charset="-18"/>
              </a:rPr>
              <a:t>i</a:t>
            </a:r>
            <a:r>
              <a:rPr lang="sk-SK" sz="4000" b="1" dirty="0" smtClean="0">
                <a:ln>
                  <a:solidFill>
                    <a:srgbClr val="92D050"/>
                  </a:solidFill>
                </a:ln>
                <a:solidFill>
                  <a:srgbClr val="008000"/>
                </a:solidFill>
                <a:effectLst>
                  <a:reflection blurRad="6350" stA="55000" endA="300" endPos="45500" dir="5400000" sy="-100000" algn="bl" rotWithShape="0"/>
                </a:effectLst>
                <a:latin typeface="Arial Narrow CE"/>
                <a:cs typeface="Arial Narrow CE" pitchFamily="34" charset="-18"/>
              </a:rPr>
              <a:t>n </a:t>
            </a:r>
            <a:r>
              <a:rPr lang="en-US" sz="4000" b="1" dirty="0" smtClean="0">
                <a:ln>
                  <a:solidFill>
                    <a:srgbClr val="92D050"/>
                  </a:solidFill>
                </a:ln>
                <a:solidFill>
                  <a:srgbClr val="008000"/>
                </a:solidFill>
                <a:effectLst>
                  <a:reflection blurRad="6350" stA="55000" endA="300" endPos="45500" dir="5400000" sy="-100000" algn="bl" rotWithShape="0"/>
                </a:effectLst>
                <a:latin typeface="Arial Narrow CE"/>
                <a:cs typeface="Arial Narrow CE" pitchFamily="34" charset="-18"/>
              </a:rPr>
              <a:t>the </a:t>
            </a:r>
            <a:r>
              <a:rPr lang="sk-SK" sz="4000" b="1" dirty="0" smtClean="0">
                <a:ln>
                  <a:solidFill>
                    <a:srgbClr val="92D050"/>
                  </a:solidFill>
                </a:ln>
                <a:solidFill>
                  <a:srgbClr val="008000"/>
                </a:solidFill>
                <a:effectLst>
                  <a:reflection blurRad="6350" stA="55000" endA="300" endPos="45500" dir="5400000" sy="-100000" algn="bl" rotWithShape="0"/>
                </a:effectLst>
                <a:latin typeface="Arial Narrow CE"/>
                <a:cs typeface="Arial Narrow CE" pitchFamily="34" charset="-18"/>
              </a:rPr>
              <a:t>Country</a:t>
            </a:r>
            <a:r>
              <a:rPr lang="sk-SK" sz="4000" b="1" dirty="0" smtClean="0">
                <a:ln>
                  <a:solidFill>
                    <a:srgbClr val="92D050"/>
                  </a:solidFill>
                </a:ln>
                <a:solidFill>
                  <a:srgbClr val="008000"/>
                </a:solidFill>
                <a:effectLst>
                  <a:reflection blurRad="6350" stA="55000" endA="300" endPos="45500" dir="5400000" sy="-100000" algn="bl" rotWithShape="0"/>
                </a:effectLst>
                <a:latin typeface="Arial Narrow CE"/>
              </a:rPr>
              <a:t> </a:t>
            </a:r>
            <a:endParaRPr lang="sk-SK" sz="4000" b="1" dirty="0">
              <a:ln>
                <a:solidFill>
                  <a:srgbClr val="92D050"/>
                </a:solidFill>
              </a:ln>
              <a:solidFill>
                <a:srgbClr val="008000"/>
              </a:solidFill>
              <a:effectLst>
                <a:reflection blurRad="6350" stA="55000" endA="300" endPos="45500" dir="5400000" sy="-100000" algn="bl" rotWithShape="0"/>
              </a:effectLst>
              <a:latin typeface="Arial Narrow CE"/>
            </a:endParaRPr>
          </a:p>
        </p:txBody>
      </p:sp>
      <p:pic>
        <p:nvPicPr>
          <p:cNvPr id="1026" name="Picture 2" descr="http://www.regionzilina.sk/images/gallery/fotky_2010/web_foto/mapa-zs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1220">
            <a:off x="2484176" y="2516321"/>
            <a:ext cx="2735185" cy="2055298"/>
          </a:xfrm>
          <a:prstGeom prst="rect">
            <a:avLst/>
          </a:prstGeom>
          <a:noFill/>
          <a:extLst>
            <a:ext uri="{909E8E84-426E-40DD-AFC4-6F175D3DCCD1}">
              <a14:hiddenFill xmlns:a14="http://schemas.microsoft.com/office/drawing/2010/main">
                <a:solidFill>
                  <a:srgbClr val="FFFFFF"/>
                </a:solidFill>
              </a14:hiddenFill>
            </a:ext>
          </a:extLst>
        </p:spPr>
      </p:pic>
      <p:sp>
        <p:nvSpPr>
          <p:cNvPr id="15" name="Obdĺžnik 14"/>
          <p:cNvSpPr/>
          <p:nvPr/>
        </p:nvSpPr>
        <p:spPr>
          <a:xfrm>
            <a:off x="131947" y="1563124"/>
            <a:ext cx="2420313" cy="461665"/>
          </a:xfrm>
          <a:prstGeom prst="rect">
            <a:avLst/>
          </a:prstGeom>
        </p:spPr>
        <p:txBody>
          <a:bodyPr wrap="square">
            <a:spAutoFit/>
          </a:bodyPr>
          <a:lstStyle/>
          <a:p>
            <a:r>
              <a:rPr lang="sk-SK" sz="2400" b="1" dirty="0" smtClean="0">
                <a:solidFill>
                  <a:srgbClr val="FF0000"/>
                </a:solidFill>
                <a:latin typeface="Arial Narrow CE"/>
              </a:rPr>
              <a:t>ŽILINA Region</a:t>
            </a:r>
            <a:endParaRPr lang="sk-SK" sz="2400" b="1" dirty="0">
              <a:solidFill>
                <a:srgbClr val="FF0000"/>
              </a:solidFill>
              <a:latin typeface="Arial Narrow CE"/>
            </a:endParaRPr>
          </a:p>
        </p:txBody>
      </p:sp>
      <p:sp>
        <p:nvSpPr>
          <p:cNvPr id="16" name="Obdĺžnik 15"/>
          <p:cNvSpPr/>
          <p:nvPr/>
        </p:nvSpPr>
        <p:spPr>
          <a:xfrm>
            <a:off x="5723802" y="1565399"/>
            <a:ext cx="4162485" cy="523220"/>
          </a:xfrm>
          <a:prstGeom prst="rect">
            <a:avLst/>
          </a:prstGeom>
        </p:spPr>
        <p:txBody>
          <a:bodyPr wrap="square">
            <a:spAutoFit/>
          </a:bodyPr>
          <a:lstStyle/>
          <a:p>
            <a:r>
              <a:rPr lang="sk-SK" sz="2400" b="1" dirty="0" smtClean="0">
                <a:solidFill>
                  <a:srgbClr val="FF0000"/>
                </a:solidFill>
                <a:latin typeface="Arial Narrow CE"/>
              </a:rPr>
              <a:t>Predmest</a:t>
            </a:r>
            <a:r>
              <a:rPr lang="en-US" sz="2400" b="1" dirty="0" smtClean="0">
                <a:solidFill>
                  <a:srgbClr val="FF0000"/>
                </a:solidFill>
                <a:latin typeface="Arial Narrow CE"/>
              </a:rPr>
              <a:t>s</a:t>
            </a:r>
            <a:r>
              <a:rPr lang="sk-SK" sz="2400" b="1" dirty="0" smtClean="0">
                <a:solidFill>
                  <a:srgbClr val="FF0000"/>
                </a:solidFill>
                <a:latin typeface="Arial Narrow CE"/>
              </a:rPr>
              <a:t>ká</a:t>
            </a:r>
            <a:r>
              <a:rPr lang="sk-SK" sz="2800" b="1" dirty="0" smtClean="0">
                <a:solidFill>
                  <a:srgbClr val="FF0000"/>
                </a:solidFill>
              </a:rPr>
              <a:t> </a:t>
            </a:r>
            <a:r>
              <a:rPr lang="sk-SK" sz="2400" b="1" dirty="0">
                <a:solidFill>
                  <a:srgbClr val="FF0000"/>
                </a:solidFill>
                <a:latin typeface="Arial Narrow CE"/>
              </a:rPr>
              <a:t>82, Žilina</a:t>
            </a:r>
          </a:p>
        </p:txBody>
      </p:sp>
      <p:sp>
        <p:nvSpPr>
          <p:cNvPr id="5" name="Šípka doprava 4"/>
          <p:cNvSpPr/>
          <p:nvPr/>
        </p:nvSpPr>
        <p:spPr>
          <a:xfrm>
            <a:off x="2433161" y="1663152"/>
            <a:ext cx="474567" cy="26161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a:p>
        </p:txBody>
      </p:sp>
      <p:sp>
        <p:nvSpPr>
          <p:cNvPr id="17" name="Šípka doprava 16"/>
          <p:cNvSpPr/>
          <p:nvPr/>
        </p:nvSpPr>
        <p:spPr>
          <a:xfrm>
            <a:off x="5220791" y="1663151"/>
            <a:ext cx="474567" cy="26161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a:p>
        </p:txBody>
      </p:sp>
      <p:sp>
        <p:nvSpPr>
          <p:cNvPr id="13" name="Obdĺžnik 12"/>
          <p:cNvSpPr/>
          <p:nvPr/>
        </p:nvSpPr>
        <p:spPr>
          <a:xfrm>
            <a:off x="2923053" y="1532346"/>
            <a:ext cx="2420313" cy="523220"/>
          </a:xfrm>
          <a:prstGeom prst="rect">
            <a:avLst/>
          </a:prstGeom>
          <a:noFill/>
        </p:spPr>
        <p:txBody>
          <a:bodyPr wrap="square">
            <a:spAutoFit/>
          </a:bodyPr>
          <a:lstStyle/>
          <a:p>
            <a:r>
              <a:rPr lang="sk-SK" sz="2400" b="1" dirty="0">
                <a:solidFill>
                  <a:srgbClr val="FF0000"/>
                </a:solidFill>
                <a:latin typeface="Arial Narrow CE"/>
              </a:rPr>
              <a:t>Horné</a:t>
            </a:r>
            <a:r>
              <a:rPr lang="sk-SK" sz="2800" b="1" dirty="0">
                <a:solidFill>
                  <a:srgbClr val="FF0000"/>
                </a:solidFill>
              </a:rPr>
              <a:t> </a:t>
            </a:r>
            <a:r>
              <a:rPr lang="sk-SK" sz="2400" b="1" dirty="0">
                <a:solidFill>
                  <a:srgbClr val="FF0000"/>
                </a:solidFill>
                <a:latin typeface="Arial Narrow CE"/>
              </a:rPr>
              <a:t>Považie</a:t>
            </a:r>
          </a:p>
        </p:txBody>
      </p:sp>
      <p:grpSp>
        <p:nvGrpSpPr>
          <p:cNvPr id="23" name="Skupina 22"/>
          <p:cNvGrpSpPr/>
          <p:nvPr/>
        </p:nvGrpSpPr>
        <p:grpSpPr>
          <a:xfrm>
            <a:off x="444821" y="2574913"/>
            <a:ext cx="4791911" cy="3144197"/>
            <a:chOff x="775689" y="2636122"/>
            <a:chExt cx="4284260" cy="2898177"/>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689" y="2636122"/>
              <a:ext cx="4284260" cy="28981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bdĺžnik 24"/>
            <p:cNvSpPr/>
            <p:nvPr/>
          </p:nvSpPr>
          <p:spPr>
            <a:xfrm>
              <a:off x="1453332" y="3661989"/>
              <a:ext cx="183783" cy="144016"/>
            </a:xfrm>
            <a:prstGeom prst="rect">
              <a:avLst/>
            </a:prstGeom>
            <a:solidFill>
              <a:srgbClr val="00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n>
                  <a:solidFill>
                    <a:srgbClr val="00B050"/>
                  </a:solidFill>
                </a:ln>
                <a:solidFill>
                  <a:srgbClr val="00B050"/>
                </a:solidFill>
              </a:endParaRPr>
            </a:p>
          </p:txBody>
        </p:sp>
        <p:sp>
          <p:nvSpPr>
            <p:cNvPr id="26" name="Obdĺžnik 25"/>
            <p:cNvSpPr/>
            <p:nvPr/>
          </p:nvSpPr>
          <p:spPr>
            <a:xfrm>
              <a:off x="1822835" y="3986988"/>
              <a:ext cx="298004" cy="144016"/>
            </a:xfrm>
            <a:prstGeom prst="rect">
              <a:avLst/>
            </a:prstGeom>
            <a:solidFill>
              <a:srgbClr val="00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n>
                  <a:solidFill>
                    <a:srgbClr val="00B050"/>
                  </a:solidFill>
                </a:ln>
                <a:solidFill>
                  <a:srgbClr val="00B050"/>
                </a:solidFill>
              </a:endParaRPr>
            </a:p>
          </p:txBody>
        </p:sp>
      </p:grpSp>
      <p:sp>
        <p:nvSpPr>
          <p:cNvPr id="19" name="Obdĺžnik 18"/>
          <p:cNvSpPr/>
          <p:nvPr/>
        </p:nvSpPr>
        <p:spPr>
          <a:xfrm>
            <a:off x="1159030" y="3823601"/>
            <a:ext cx="2036169" cy="523220"/>
          </a:xfrm>
          <a:prstGeom prst="rect">
            <a:avLst/>
          </a:prstGeom>
        </p:spPr>
        <p:txBody>
          <a:bodyPr wrap="square">
            <a:spAutoFit/>
          </a:bodyPr>
          <a:lstStyle/>
          <a:p>
            <a:pPr marL="177800" indent="-177800">
              <a:buSzPct val="200000"/>
              <a:buFont typeface="Arial" panose="020B0604020202020204" pitchFamily="34" charset="0"/>
              <a:buChar char="•"/>
            </a:pPr>
            <a:r>
              <a:rPr lang="sk-SK" sz="2800" b="1" dirty="0" smtClean="0">
                <a:solidFill>
                  <a:srgbClr val="FF0000"/>
                </a:solidFill>
              </a:rPr>
              <a:t>ŽILINA</a:t>
            </a:r>
            <a:endParaRPr lang="sk-SK" sz="2800" b="1" dirty="0">
              <a:solidFill>
                <a:srgbClr val="FF0000"/>
              </a:solidFill>
            </a:endParaRPr>
          </a:p>
        </p:txBody>
      </p:sp>
      <p:pic>
        <p:nvPicPr>
          <p:cNvPr id="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904898" y="2636123"/>
            <a:ext cx="3282157" cy="22690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Rovná spojovacia šípka 19"/>
          <p:cNvCxnSpPr/>
          <p:nvPr/>
        </p:nvCxnSpPr>
        <p:spPr>
          <a:xfrm>
            <a:off x="2506797" y="4072777"/>
            <a:ext cx="1734684" cy="2455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 name="Picture 2" descr="http://www.egtctritia.eu/_files/menu/314/1-zilinsky_kraj.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5958" y="5426168"/>
            <a:ext cx="1326265" cy="1451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http://www.ksuza.sk/images/zilina_erb.png">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7740352" y="5534300"/>
            <a:ext cx="1265480" cy="14480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Slovakia Music and Imag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17721" y="0"/>
            <a:ext cx="304800" cy="304800"/>
          </a:xfrm>
          <a:prstGeom prst="rect">
            <a:avLst/>
          </a:prstGeom>
        </p:spPr>
      </p:pic>
    </p:spTree>
    <p:extLst>
      <p:ext uri="{BB962C8B-B14F-4D97-AF65-F5344CB8AC3E}">
        <p14:creationId xmlns:p14="http://schemas.microsoft.com/office/powerpoint/2010/main" val="1364824186"/>
      </p:ext>
    </p:extLst>
  </p:cSld>
  <p:clrMapOvr>
    <a:masterClrMapping/>
  </p:clrMapOvr>
  <mc:AlternateContent xmlns:mc="http://schemas.openxmlformats.org/markup-compatibility/2006" xmlns:p14="http://schemas.microsoft.com/office/powerpoint/2010/main">
    <mc:Choice Requires="p14">
      <p:transition spd="slow" p14:dur="1250" advClick="0" advTm="20000">
        <p14:rippl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 dur="1000"/>
                                        <p:tgtEl>
                                          <p:spTgt spid="3">
                                            <p:txEl>
                                              <p:pRg st="0" end="0"/>
                                            </p:txEl>
                                          </p:spTgt>
                                        </p:tgtEl>
                                      </p:cBhvr>
                                    </p:animEffect>
                                  </p:childTnLst>
                                </p:cTn>
                              </p:par>
                              <p:par>
                                <p:cTn id="12" presetID="2" presetClass="entr" presetSubtype="8" fill="hold" grpId="0" nodeType="withEffect">
                                  <p:stCondLst>
                                    <p:cond delay="5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000" fill="hold"/>
                                        <p:tgtEl>
                                          <p:spTgt spid="15"/>
                                        </p:tgtEl>
                                        <p:attrNameLst>
                                          <p:attrName>ppt_x</p:attrName>
                                        </p:attrNameLst>
                                      </p:cBhvr>
                                      <p:tavLst>
                                        <p:tav tm="0">
                                          <p:val>
                                            <p:strVal val="0-#ppt_w/2"/>
                                          </p:val>
                                        </p:tav>
                                        <p:tav tm="100000">
                                          <p:val>
                                            <p:strVal val="#ppt_x"/>
                                          </p:val>
                                        </p:tav>
                                      </p:tavLst>
                                    </p:anim>
                                    <p:anim calcmode="lin" valueType="num">
                                      <p:cBhvr additive="base">
                                        <p:cTn id="15" dur="10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100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Effect transition="in" filter="fade">
                                      <p:cBhvr>
                                        <p:cTn id="21" dur="1000"/>
                                        <p:tgtEl>
                                          <p:spTgt spid="1026"/>
                                        </p:tgtEl>
                                      </p:cBhvr>
                                    </p:animEffect>
                                  </p:childTnLst>
                                </p:cTn>
                              </p:par>
                            </p:childTnLst>
                          </p:cTn>
                        </p:par>
                        <p:par>
                          <p:cTn id="22" fill="hold">
                            <p:stCondLst>
                              <p:cond delay="3500"/>
                            </p:stCondLst>
                            <p:childTnLst>
                              <p:par>
                                <p:cTn id="23" presetID="6" presetClass="emph" presetSubtype="0" fill="hold" nodeType="afterEffect">
                                  <p:stCondLst>
                                    <p:cond delay="0"/>
                                  </p:stCondLst>
                                  <p:childTnLst>
                                    <p:animScale>
                                      <p:cBhvr>
                                        <p:cTn id="24" dur="2000" fill="hold"/>
                                        <p:tgtEl>
                                          <p:spTgt spid="1026"/>
                                        </p:tgtEl>
                                      </p:cBhvr>
                                      <p:by x="150000" y="150000"/>
                                    </p:animScale>
                                  </p:childTnLst>
                                </p:cTn>
                              </p:par>
                            </p:childTnLst>
                          </p:cTn>
                        </p:par>
                        <p:par>
                          <p:cTn id="25" fill="hold">
                            <p:stCondLst>
                              <p:cond delay="5500"/>
                            </p:stCondLst>
                            <p:childTnLst>
                              <p:par>
                                <p:cTn id="26" presetID="53" presetClass="entr" presetSubtype="16" fill="hold" nodeType="afterEffect">
                                  <p:stCondLst>
                                    <p:cond delay="125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250" fill="hold"/>
                                        <p:tgtEl>
                                          <p:spTgt spid="23"/>
                                        </p:tgtEl>
                                        <p:attrNameLst>
                                          <p:attrName>ppt_w</p:attrName>
                                        </p:attrNameLst>
                                      </p:cBhvr>
                                      <p:tavLst>
                                        <p:tav tm="0">
                                          <p:val>
                                            <p:fltVal val="0"/>
                                          </p:val>
                                        </p:tav>
                                        <p:tav tm="100000">
                                          <p:val>
                                            <p:strVal val="#ppt_w"/>
                                          </p:val>
                                        </p:tav>
                                      </p:tavLst>
                                    </p:anim>
                                    <p:anim calcmode="lin" valueType="num">
                                      <p:cBhvr>
                                        <p:cTn id="29" dur="1250" fill="hold"/>
                                        <p:tgtEl>
                                          <p:spTgt spid="23"/>
                                        </p:tgtEl>
                                        <p:attrNameLst>
                                          <p:attrName>ppt_h</p:attrName>
                                        </p:attrNameLst>
                                      </p:cBhvr>
                                      <p:tavLst>
                                        <p:tav tm="0">
                                          <p:val>
                                            <p:fltVal val="0"/>
                                          </p:val>
                                        </p:tav>
                                        <p:tav tm="100000">
                                          <p:val>
                                            <p:strVal val="#ppt_h"/>
                                          </p:val>
                                        </p:tav>
                                      </p:tavLst>
                                    </p:anim>
                                    <p:animEffect transition="in" filter="fade">
                                      <p:cBhvr>
                                        <p:cTn id="30" dur="1250"/>
                                        <p:tgtEl>
                                          <p:spTgt spid="23"/>
                                        </p:tgtEl>
                                      </p:cBhvr>
                                    </p:animEffect>
                                  </p:childTnLst>
                                </p:cTn>
                              </p:par>
                            </p:childTnLst>
                          </p:cTn>
                        </p:par>
                        <p:par>
                          <p:cTn id="31" fill="hold">
                            <p:stCondLst>
                              <p:cond delay="8000"/>
                            </p:stCondLst>
                            <p:childTnLst>
                              <p:par>
                                <p:cTn id="32" presetID="6" presetClass="emph" presetSubtype="0" fill="hold" nodeType="afterEffect">
                                  <p:stCondLst>
                                    <p:cond delay="0"/>
                                  </p:stCondLst>
                                  <p:childTnLst>
                                    <p:animScale>
                                      <p:cBhvr>
                                        <p:cTn id="33" dur="2000" fill="hold"/>
                                        <p:tgtEl>
                                          <p:spTgt spid="23"/>
                                        </p:tgtEl>
                                      </p:cBhvr>
                                      <p:by x="150000" y="150000"/>
                                    </p:animScale>
                                  </p:childTnLst>
                                </p:cTn>
                              </p:par>
                              <p:par>
                                <p:cTn id="34" presetID="53" presetClass="exit" presetSubtype="32" fill="hold" nodeType="withEffect">
                                  <p:stCondLst>
                                    <p:cond delay="0"/>
                                  </p:stCondLst>
                                  <p:childTnLst>
                                    <p:anim calcmode="lin" valueType="num">
                                      <p:cBhvr>
                                        <p:cTn id="35" dur="500"/>
                                        <p:tgtEl>
                                          <p:spTgt spid="1028"/>
                                        </p:tgtEl>
                                        <p:attrNameLst>
                                          <p:attrName>ppt_w</p:attrName>
                                        </p:attrNameLst>
                                      </p:cBhvr>
                                      <p:tavLst>
                                        <p:tav tm="0">
                                          <p:val>
                                            <p:strVal val="ppt_w"/>
                                          </p:val>
                                        </p:tav>
                                        <p:tav tm="100000">
                                          <p:val>
                                            <p:fltVal val="0"/>
                                          </p:val>
                                        </p:tav>
                                      </p:tavLst>
                                    </p:anim>
                                    <p:anim calcmode="lin" valueType="num">
                                      <p:cBhvr>
                                        <p:cTn id="36" dur="500"/>
                                        <p:tgtEl>
                                          <p:spTgt spid="1028"/>
                                        </p:tgtEl>
                                        <p:attrNameLst>
                                          <p:attrName>ppt_h</p:attrName>
                                        </p:attrNameLst>
                                      </p:cBhvr>
                                      <p:tavLst>
                                        <p:tav tm="0">
                                          <p:val>
                                            <p:strVal val="ppt_h"/>
                                          </p:val>
                                        </p:tav>
                                        <p:tav tm="100000">
                                          <p:val>
                                            <p:fltVal val="0"/>
                                          </p:val>
                                        </p:tav>
                                      </p:tavLst>
                                    </p:anim>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childTnLst>
                          </p:cTn>
                        </p:par>
                        <p:par>
                          <p:cTn id="39" fill="hold">
                            <p:stCondLst>
                              <p:cond delay="10000"/>
                            </p:stCondLst>
                            <p:childTnLst>
                              <p:par>
                                <p:cTn id="40" presetID="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2000" fill="hold"/>
                                        <p:tgtEl>
                                          <p:spTgt spid="5"/>
                                        </p:tgtEl>
                                        <p:attrNameLst>
                                          <p:attrName>ppt_x</p:attrName>
                                        </p:attrNameLst>
                                      </p:cBhvr>
                                      <p:tavLst>
                                        <p:tav tm="0">
                                          <p:val>
                                            <p:strVal val="0-#ppt_w/2"/>
                                          </p:val>
                                        </p:tav>
                                        <p:tav tm="100000">
                                          <p:val>
                                            <p:strVal val="#ppt_x"/>
                                          </p:val>
                                        </p:tav>
                                      </p:tavLst>
                                    </p:anim>
                                    <p:anim calcmode="lin" valueType="num">
                                      <p:cBhvr additive="base">
                                        <p:cTn id="43" dur="2000" fill="hold"/>
                                        <p:tgtEl>
                                          <p:spTgt spid="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1750" fill="hold"/>
                                        <p:tgtEl>
                                          <p:spTgt spid="13"/>
                                        </p:tgtEl>
                                        <p:attrNameLst>
                                          <p:attrName>ppt_x</p:attrName>
                                        </p:attrNameLst>
                                      </p:cBhvr>
                                      <p:tavLst>
                                        <p:tav tm="0">
                                          <p:val>
                                            <p:strVal val="0-#ppt_w/2"/>
                                          </p:val>
                                        </p:tav>
                                        <p:tav tm="100000">
                                          <p:val>
                                            <p:strVal val="#ppt_x"/>
                                          </p:val>
                                        </p:tav>
                                      </p:tavLst>
                                    </p:anim>
                                    <p:anim calcmode="lin" valueType="num">
                                      <p:cBhvr additive="base">
                                        <p:cTn id="47" dur="1750" fill="hold"/>
                                        <p:tgtEl>
                                          <p:spTgt spid="13"/>
                                        </p:tgtEl>
                                        <p:attrNameLst>
                                          <p:attrName>ppt_y</p:attrName>
                                        </p:attrNameLst>
                                      </p:cBhvr>
                                      <p:tavLst>
                                        <p:tav tm="0">
                                          <p:val>
                                            <p:strVal val="#ppt_y"/>
                                          </p:val>
                                        </p:tav>
                                        <p:tav tm="100000">
                                          <p:val>
                                            <p:strVal val="#ppt_y"/>
                                          </p:val>
                                        </p:tav>
                                      </p:tavLst>
                                    </p:anim>
                                  </p:childTnLst>
                                </p:cTn>
                              </p:par>
                            </p:childTnLst>
                          </p:cTn>
                        </p:par>
                        <p:par>
                          <p:cTn id="48" fill="hold">
                            <p:stCondLst>
                              <p:cond delay="12000"/>
                            </p:stCondLst>
                            <p:childTnLst>
                              <p:par>
                                <p:cTn id="49" presetID="1" presetClass="entr" presetSubtype="0" fill="hold" grpId="0" nodeType="afterEffect">
                                  <p:stCondLst>
                                    <p:cond delay="0"/>
                                  </p:stCondLst>
                                  <p:childTnLst>
                                    <p:set>
                                      <p:cBhvr>
                                        <p:cTn id="50" dur="1" fill="hold">
                                          <p:stCondLst>
                                            <p:cond delay="999"/>
                                          </p:stCondLst>
                                        </p:cTn>
                                        <p:tgtEl>
                                          <p:spTgt spid="19"/>
                                        </p:tgtEl>
                                        <p:attrNameLst>
                                          <p:attrName>style.visibility</p:attrName>
                                        </p:attrNameLst>
                                      </p:cBhvr>
                                      <p:to>
                                        <p:strVal val="visible"/>
                                      </p:to>
                                    </p:set>
                                  </p:childTnLst>
                                </p:cTn>
                              </p:par>
                            </p:childTnLst>
                          </p:cTn>
                        </p:par>
                        <p:par>
                          <p:cTn id="51" fill="hold">
                            <p:stCondLst>
                              <p:cond delay="13000"/>
                            </p:stCondLst>
                            <p:childTnLst>
                              <p:par>
                                <p:cTn id="52" presetID="16" presetClass="entr" presetSubtype="37"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outVertical)">
                                      <p:cBhvr>
                                        <p:cTn id="54" dur="1000"/>
                                        <p:tgtEl>
                                          <p:spTgt spid="20"/>
                                        </p:tgtEl>
                                      </p:cBhvr>
                                    </p:animEffect>
                                  </p:childTnLst>
                                </p:cTn>
                              </p:par>
                            </p:childTnLst>
                          </p:cTn>
                        </p:par>
                        <p:par>
                          <p:cTn id="55" fill="hold">
                            <p:stCondLst>
                              <p:cond delay="14000"/>
                            </p:stCondLst>
                            <p:childTnLst>
                              <p:par>
                                <p:cTn id="56" presetID="53" presetClass="entr" presetSubtype="16"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par>
                                <p:cTn id="61" presetID="6" presetClass="emph" presetSubtype="0" fill="hold" nodeType="withEffect">
                                  <p:stCondLst>
                                    <p:cond delay="0"/>
                                  </p:stCondLst>
                                  <p:childTnLst>
                                    <p:animScale>
                                      <p:cBhvr>
                                        <p:cTn id="62" dur="2000" fill="hold"/>
                                        <p:tgtEl>
                                          <p:spTgt spid="8"/>
                                        </p:tgtEl>
                                      </p:cBhvr>
                                      <p:by x="150000" y="150000"/>
                                    </p:animScale>
                                  </p:childTnLst>
                                </p:cTn>
                              </p:par>
                            </p:childTnLst>
                          </p:cTn>
                        </p:par>
                        <p:par>
                          <p:cTn id="63" fill="hold">
                            <p:stCondLst>
                              <p:cond delay="16000"/>
                            </p:stCondLst>
                            <p:childTnLst>
                              <p:par>
                                <p:cTn id="64" presetID="2" presetClass="entr" presetSubtype="8"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1000" fill="hold"/>
                                        <p:tgtEl>
                                          <p:spTgt spid="17"/>
                                        </p:tgtEl>
                                        <p:attrNameLst>
                                          <p:attrName>ppt_x</p:attrName>
                                        </p:attrNameLst>
                                      </p:cBhvr>
                                      <p:tavLst>
                                        <p:tav tm="0">
                                          <p:val>
                                            <p:strVal val="0-#ppt_w/2"/>
                                          </p:val>
                                        </p:tav>
                                        <p:tav tm="100000">
                                          <p:val>
                                            <p:strVal val="#ppt_x"/>
                                          </p:val>
                                        </p:tav>
                                      </p:tavLst>
                                    </p:anim>
                                    <p:anim calcmode="lin" valueType="num">
                                      <p:cBhvr additive="base">
                                        <p:cTn id="67" dur="1000" fill="hold"/>
                                        <p:tgtEl>
                                          <p:spTgt spid="17"/>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1750" fill="hold"/>
                                        <p:tgtEl>
                                          <p:spTgt spid="16"/>
                                        </p:tgtEl>
                                        <p:attrNameLst>
                                          <p:attrName>ppt_x</p:attrName>
                                        </p:attrNameLst>
                                      </p:cBhvr>
                                      <p:tavLst>
                                        <p:tav tm="0">
                                          <p:val>
                                            <p:strVal val="0-#ppt_w/2"/>
                                          </p:val>
                                        </p:tav>
                                        <p:tav tm="100000">
                                          <p:val>
                                            <p:strVal val="#ppt_x"/>
                                          </p:val>
                                        </p:tav>
                                      </p:tavLst>
                                    </p:anim>
                                    <p:anim calcmode="lin" valueType="num">
                                      <p:cBhvr additive="base">
                                        <p:cTn id="71" dur="1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72" repeatCount="indefinite" fill="hold" display="0">
                  <p:stCondLst>
                    <p:cond delay="indefinite"/>
                  </p:stCondLst>
                  <p:endCondLst>
                    <p:cond evt="onStopAudio" delay="0">
                      <p:tgtEl>
                        <p:sldTgt/>
                      </p:tgtEl>
                    </p:cond>
                  </p:endCondLst>
                </p:cTn>
                <p:tgtEl>
                  <p:spTgt spid="4"/>
                </p:tgtEl>
              </p:cMediaNode>
            </p:audio>
          </p:childTnLst>
        </p:cTn>
      </p:par>
    </p:tnLst>
    <p:bldLst>
      <p:bldP spid="3" grpId="0" build="p"/>
      <p:bldP spid="15" grpId="0"/>
      <p:bldP spid="16" grpId="0"/>
      <p:bldP spid="5" grpId="0" animBg="1"/>
      <p:bldP spid="17" grpId="0" animBg="1"/>
      <p:bldP spid="13"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0" y="0"/>
            <a:ext cx="5472609" cy="6858000"/>
          </a:xfrm>
          <a:ln w="31750">
            <a:solidFill>
              <a:srgbClr val="006600"/>
            </a:solidFill>
            <a:prstDash val="solid"/>
          </a:ln>
        </p:spPr>
        <p:txBody>
          <a:bodyPr>
            <a:noAutofit/>
            <a:scene3d>
              <a:camera prst="orthographicFront"/>
              <a:lightRig rig="threePt" dir="t"/>
            </a:scene3d>
            <a:sp3d extrusionH="57150">
              <a:bevelT w="38100" h="38100"/>
            </a:sp3d>
          </a:bodyPr>
          <a:lstStyle/>
          <a:p>
            <a:r>
              <a:rPr lang="sk-SK" sz="4000" b="1" cap="all" dirty="0">
                <a:ln/>
                <a:solidFill>
                  <a:srgbClr val="006600"/>
                </a:solidFill>
                <a:effectLst>
                  <a:glow rad="139700">
                    <a:schemeClr val="accent3">
                      <a:satMod val="175000"/>
                      <a:alpha val="40000"/>
                    </a:schemeClr>
                  </a:glow>
                </a:effectLst>
                <a:latin typeface="Arial Narrow CE" pitchFamily="34" charset="-18"/>
                <a:ea typeface="+mn-ea"/>
                <a:cs typeface="Arial Narrow CE" pitchFamily="34" charset="-18"/>
              </a:rPr>
              <a:t>THE Secondary school </a:t>
            </a:r>
            <a:br>
              <a:rPr lang="sk-SK" sz="4000" b="1" cap="all" dirty="0">
                <a:ln/>
                <a:solidFill>
                  <a:srgbClr val="006600"/>
                </a:solidFill>
                <a:effectLst>
                  <a:glow rad="139700">
                    <a:schemeClr val="accent3">
                      <a:satMod val="175000"/>
                      <a:alpha val="40000"/>
                    </a:schemeClr>
                  </a:glow>
                </a:effectLst>
                <a:latin typeface="Arial Narrow CE" pitchFamily="34" charset="-18"/>
                <a:ea typeface="+mn-ea"/>
                <a:cs typeface="Arial Narrow CE" pitchFamily="34" charset="-18"/>
              </a:rPr>
            </a:br>
            <a:r>
              <a:rPr lang="sk-SK" sz="4800" b="1" cap="all" dirty="0">
                <a:ln/>
                <a:solidFill>
                  <a:srgbClr val="006600"/>
                </a:solidFill>
                <a:effectLst>
                  <a:glow rad="139700">
                    <a:schemeClr val="accent3">
                      <a:satMod val="175000"/>
                      <a:alpha val="40000"/>
                    </a:schemeClr>
                  </a:glow>
                </a:effectLst>
                <a:latin typeface="Arial Narrow CE" pitchFamily="34" charset="-18"/>
                <a:ea typeface="+mn-ea"/>
                <a:cs typeface="Arial Narrow CE" pitchFamily="34" charset="-18"/>
              </a:rPr>
              <a:t>of agriculture &amp; services </a:t>
            </a:r>
            <a:r>
              <a:rPr lang="sk-SK" sz="4800" b="1" cap="all" dirty="0" smtClean="0">
                <a:ln/>
                <a:solidFill>
                  <a:srgbClr val="006600"/>
                </a:solidFill>
                <a:effectLst>
                  <a:glow rad="139700">
                    <a:schemeClr val="accent3">
                      <a:satMod val="175000"/>
                      <a:alpha val="40000"/>
                    </a:schemeClr>
                  </a:glow>
                </a:effectLst>
                <a:latin typeface="Arial Narrow CE" pitchFamily="34" charset="-18"/>
                <a:ea typeface="+mn-ea"/>
                <a:cs typeface="Arial Narrow CE" pitchFamily="34" charset="-18"/>
              </a:rPr>
              <a:t>In</a:t>
            </a:r>
            <a:r>
              <a:rPr lang="en-US" sz="4800" b="1" cap="all" dirty="0" smtClean="0">
                <a:ln/>
                <a:solidFill>
                  <a:srgbClr val="006600"/>
                </a:solidFill>
                <a:effectLst>
                  <a:glow rad="139700">
                    <a:schemeClr val="accent3">
                      <a:satMod val="175000"/>
                      <a:alpha val="40000"/>
                    </a:schemeClr>
                  </a:glow>
                </a:effectLst>
                <a:latin typeface="Arial Narrow CE" pitchFamily="34" charset="-18"/>
                <a:ea typeface="+mn-ea"/>
                <a:cs typeface="Arial Narrow CE" pitchFamily="34" charset="-18"/>
              </a:rPr>
              <a:t> THE</a:t>
            </a:r>
            <a:r>
              <a:rPr lang="sk-SK" sz="4800" b="1" cap="all" dirty="0" smtClean="0">
                <a:ln/>
                <a:solidFill>
                  <a:srgbClr val="006600"/>
                </a:solidFill>
                <a:effectLst>
                  <a:glow rad="139700">
                    <a:schemeClr val="accent3">
                      <a:satMod val="175000"/>
                      <a:alpha val="40000"/>
                    </a:schemeClr>
                  </a:glow>
                </a:effectLst>
                <a:latin typeface="Arial Narrow CE" pitchFamily="34" charset="-18"/>
                <a:ea typeface="+mn-ea"/>
                <a:cs typeface="Arial Narrow CE" pitchFamily="34" charset="-18"/>
              </a:rPr>
              <a:t> </a:t>
            </a:r>
            <a:r>
              <a:rPr lang="sk-SK" sz="4800" b="1" cap="all" dirty="0">
                <a:ln/>
                <a:solidFill>
                  <a:srgbClr val="006600"/>
                </a:solidFill>
                <a:effectLst>
                  <a:glow rad="139700">
                    <a:schemeClr val="accent3">
                      <a:satMod val="175000"/>
                      <a:alpha val="40000"/>
                    </a:schemeClr>
                  </a:glow>
                </a:effectLst>
                <a:latin typeface="Arial Narrow CE" pitchFamily="34" charset="-18"/>
                <a:ea typeface="+mn-ea"/>
                <a:cs typeface="Arial Narrow CE" pitchFamily="34" charset="-18"/>
              </a:rPr>
              <a:t>country </a:t>
            </a:r>
          </a:p>
        </p:txBody>
      </p:sp>
      <p:pic>
        <p:nvPicPr>
          <p:cNvPr id="1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86909" y="4437111"/>
            <a:ext cx="3765611" cy="24208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909" y="2302206"/>
            <a:ext cx="4679641" cy="228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909" y="-125920"/>
            <a:ext cx="3765611" cy="26035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r="-9438"/>
          <a:stretch>
            <a:fillRect/>
          </a:stretch>
        </p:blipFill>
        <p:spPr bwMode="auto">
          <a:xfrm>
            <a:off x="2123728" y="5693678"/>
            <a:ext cx="1656184" cy="1129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animated horse"/>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90" y="-120174"/>
            <a:ext cx="2108268" cy="144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888674"/>
      </p:ext>
    </p:extLst>
  </p:cSld>
  <p:clrMapOvr>
    <a:masterClrMapping/>
  </p:clrMapOvr>
  <mc:AlternateContent xmlns:mc="http://schemas.openxmlformats.org/markup-compatibility/2006" xmlns:p14="http://schemas.microsoft.com/office/powerpoint/2010/main">
    <mc:Choice Requires="p14">
      <p:transition spd="slow" p14:dur="1750" advClick="0" advTm="4000">
        <p14:ripple/>
      </p:transition>
    </mc:Choice>
    <mc:Fallback xmlns="">
      <p:transition spd="slow" advClick="0" advTm="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96552" y="30985"/>
            <a:ext cx="10225136" cy="634082"/>
          </a:xfrm>
        </p:spPr>
        <p:txBody>
          <a:bodyPr>
            <a:noAutofit/>
          </a:bodyPr>
          <a:lstStyle/>
          <a:p>
            <a:r>
              <a:rPr lang="sk-SK" sz="2800" b="1" dirty="0" smtClean="0">
                <a:ln>
                  <a:solidFill>
                    <a:srgbClr val="92D050"/>
                  </a:solidFill>
                </a:ln>
                <a:solidFill>
                  <a:srgbClr val="008000"/>
                </a:solidFill>
                <a:effectLst>
                  <a:reflection blurRad="6350" stA="55000" endA="300" endPos="45500" dir="5400000" sy="-100000" algn="bl" rotWithShape="0"/>
                </a:effectLst>
                <a:latin typeface="Arial Narrow CE"/>
              </a:rPr>
              <a:t>BRANCHES of STUDY in the </a:t>
            </a:r>
            <a:r>
              <a:rPr lang="sk-SK" sz="2800" b="1" dirty="0">
                <a:ln>
                  <a:solidFill>
                    <a:srgbClr val="92D050"/>
                  </a:solidFill>
                </a:ln>
                <a:solidFill>
                  <a:srgbClr val="008000"/>
                </a:solidFill>
                <a:effectLst>
                  <a:reflection blurRad="6350" stA="55000" endA="300" endPos="45500" dir="5400000" sy="-100000" algn="bl" rotWithShape="0"/>
                </a:effectLst>
                <a:latin typeface="Arial Narrow CE"/>
              </a:rPr>
              <a:t>school year 2016/17</a:t>
            </a:r>
          </a:p>
        </p:txBody>
      </p:sp>
      <p:graphicFrame>
        <p:nvGraphicFramePr>
          <p:cNvPr id="4" name="Zástupný symbol obsahu 3"/>
          <p:cNvGraphicFramePr>
            <a:graphicFrameLocks noGrp="1"/>
          </p:cNvGraphicFramePr>
          <p:nvPr>
            <p:ph idx="1"/>
            <p:extLst>
              <p:ext uri="{D42A27DB-BD31-4B8C-83A1-F6EECF244321}">
                <p14:modId xmlns:p14="http://schemas.microsoft.com/office/powerpoint/2010/main" val="2603082441"/>
              </p:ext>
            </p:extLst>
          </p:nvPr>
        </p:nvGraphicFramePr>
        <p:xfrm>
          <a:off x="395466" y="836712"/>
          <a:ext cx="849701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71643778"/>
      </p:ext>
    </p:extLst>
  </p:cSld>
  <p:clrMapOvr>
    <a:masterClrMapping/>
  </p:clrMapOvr>
  <mc:AlternateContent xmlns:mc="http://schemas.openxmlformats.org/markup-compatibility/2006" xmlns:p14="http://schemas.microsoft.com/office/powerpoint/2010/main">
    <mc:Choice Requires="p14">
      <p:transition spd="slow" p14:dur="1500" advClick="0" advTm="8000">
        <p14:rippl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graphicEl>
                                              <a:dgm id="{EE3E03F6-9674-49C7-990F-A466F58A3374}"/>
                                            </p:graphicEl>
                                          </p:spTgt>
                                        </p:tgtEl>
                                        <p:attrNameLst>
                                          <p:attrName>style.visibility</p:attrName>
                                        </p:attrNameLst>
                                      </p:cBhvr>
                                      <p:to>
                                        <p:strVal val="visible"/>
                                      </p:to>
                                    </p:set>
                                    <p:animEffect transition="in" filter="barn(inVertical)">
                                      <p:cBhvr>
                                        <p:cTn id="10" dur="500"/>
                                        <p:tgtEl>
                                          <p:spTgt spid="4">
                                            <p:graphicEl>
                                              <a:dgm id="{EE3E03F6-9674-49C7-990F-A466F58A3374}"/>
                                            </p:graphic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graphicEl>
                                              <a:dgm id="{61534228-D1A6-4350-A68B-BB5D010D905C}"/>
                                            </p:graphicEl>
                                          </p:spTgt>
                                        </p:tgtEl>
                                        <p:attrNameLst>
                                          <p:attrName>style.visibility</p:attrName>
                                        </p:attrNameLst>
                                      </p:cBhvr>
                                      <p:to>
                                        <p:strVal val="visible"/>
                                      </p:to>
                                    </p:set>
                                    <p:animEffect transition="in" filter="barn(inVertical)">
                                      <p:cBhvr>
                                        <p:cTn id="13" dur="500"/>
                                        <p:tgtEl>
                                          <p:spTgt spid="4">
                                            <p:graphicEl>
                                              <a:dgm id="{61534228-D1A6-4350-A68B-BB5D010D905C}"/>
                                            </p:graphicEl>
                                          </p:spTgt>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
                                            <p:graphicEl>
                                              <a:dgm id="{EA96FA16-9D07-4190-838C-232C8AFACE71}"/>
                                            </p:graphicEl>
                                          </p:spTgt>
                                        </p:tgtEl>
                                        <p:attrNameLst>
                                          <p:attrName>style.visibility</p:attrName>
                                        </p:attrNameLst>
                                      </p:cBhvr>
                                      <p:to>
                                        <p:strVal val="visible"/>
                                      </p:to>
                                    </p:set>
                                    <p:animEffect transition="in" filter="barn(inVertical)">
                                      <p:cBhvr>
                                        <p:cTn id="17" dur="500"/>
                                        <p:tgtEl>
                                          <p:spTgt spid="4">
                                            <p:graphicEl>
                                              <a:dgm id="{EA96FA16-9D07-4190-838C-232C8AFACE71}"/>
                                            </p:graphicEl>
                                          </p:spTgt>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4">
                                            <p:graphicEl>
                                              <a:dgm id="{13EE1175-50B3-4957-BC84-82E915716BE7}"/>
                                            </p:graphicEl>
                                          </p:spTgt>
                                        </p:tgtEl>
                                        <p:attrNameLst>
                                          <p:attrName>style.visibility</p:attrName>
                                        </p:attrNameLst>
                                      </p:cBhvr>
                                      <p:to>
                                        <p:strVal val="visible"/>
                                      </p:to>
                                    </p:set>
                                    <p:animEffect transition="in" filter="barn(inVertical)">
                                      <p:cBhvr>
                                        <p:cTn id="21" dur="500"/>
                                        <p:tgtEl>
                                          <p:spTgt spid="4">
                                            <p:graphicEl>
                                              <a:dgm id="{13EE1175-50B3-4957-BC84-82E915716BE7}"/>
                                            </p:graphicEl>
                                          </p:spTgt>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4">
                                            <p:graphicEl>
                                              <a:dgm id="{27764AB9-4FA5-41F4-AD36-4005764C1B3D}"/>
                                            </p:graphicEl>
                                          </p:spTgt>
                                        </p:tgtEl>
                                        <p:attrNameLst>
                                          <p:attrName>style.visibility</p:attrName>
                                        </p:attrNameLst>
                                      </p:cBhvr>
                                      <p:to>
                                        <p:strVal val="visible"/>
                                      </p:to>
                                    </p:set>
                                    <p:animEffect transition="in" filter="barn(inVertical)">
                                      <p:cBhvr>
                                        <p:cTn id="25" dur="500"/>
                                        <p:tgtEl>
                                          <p:spTgt spid="4">
                                            <p:graphicEl>
                                              <a:dgm id="{27764AB9-4FA5-41F4-AD36-4005764C1B3D}"/>
                                            </p:graphicEl>
                                          </p:spTgt>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4">
                                            <p:graphicEl>
                                              <a:dgm id="{2FB75E72-79C0-480A-94F6-7825712E3ADB}"/>
                                            </p:graphicEl>
                                          </p:spTgt>
                                        </p:tgtEl>
                                        <p:attrNameLst>
                                          <p:attrName>style.visibility</p:attrName>
                                        </p:attrNameLst>
                                      </p:cBhvr>
                                      <p:to>
                                        <p:strVal val="visible"/>
                                      </p:to>
                                    </p:set>
                                    <p:animEffect transition="in" filter="barn(inVertical)">
                                      <p:cBhvr>
                                        <p:cTn id="29" dur="500"/>
                                        <p:tgtEl>
                                          <p:spTgt spid="4">
                                            <p:graphicEl>
                                              <a:dgm id="{2FB75E72-79C0-480A-94F6-7825712E3ADB}"/>
                                            </p:graphicEl>
                                          </p:spTgt>
                                        </p:tgtEl>
                                      </p:cBhvr>
                                    </p:animEffect>
                                  </p:childTnLst>
                                </p:cTn>
                              </p:par>
                            </p:childTnLst>
                          </p:cTn>
                        </p:par>
                        <p:par>
                          <p:cTn id="30" fill="hold">
                            <p:stCondLst>
                              <p:cond delay="2500"/>
                            </p:stCondLst>
                            <p:childTnLst>
                              <p:par>
                                <p:cTn id="31" presetID="16" presetClass="entr" presetSubtype="21" fill="hold" grpId="0" nodeType="afterEffect">
                                  <p:stCondLst>
                                    <p:cond delay="0"/>
                                  </p:stCondLst>
                                  <p:childTnLst>
                                    <p:set>
                                      <p:cBhvr>
                                        <p:cTn id="32" dur="1" fill="hold">
                                          <p:stCondLst>
                                            <p:cond delay="0"/>
                                          </p:stCondLst>
                                        </p:cTn>
                                        <p:tgtEl>
                                          <p:spTgt spid="4">
                                            <p:graphicEl>
                                              <a:dgm id="{D41E4CA7-4C85-4523-805F-0160A222A388}"/>
                                            </p:graphicEl>
                                          </p:spTgt>
                                        </p:tgtEl>
                                        <p:attrNameLst>
                                          <p:attrName>style.visibility</p:attrName>
                                        </p:attrNameLst>
                                      </p:cBhvr>
                                      <p:to>
                                        <p:strVal val="visible"/>
                                      </p:to>
                                    </p:set>
                                    <p:animEffect transition="in" filter="barn(inVertical)">
                                      <p:cBhvr>
                                        <p:cTn id="33" dur="500"/>
                                        <p:tgtEl>
                                          <p:spTgt spid="4">
                                            <p:graphicEl>
                                              <a:dgm id="{D41E4CA7-4C85-4523-805F-0160A222A388}"/>
                                            </p:graphicEl>
                                          </p:spTgt>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4">
                                            <p:graphicEl>
                                              <a:dgm id="{FAC0A895-24ED-4C61-B778-8693FF315CF5}"/>
                                            </p:graphicEl>
                                          </p:spTgt>
                                        </p:tgtEl>
                                        <p:attrNameLst>
                                          <p:attrName>style.visibility</p:attrName>
                                        </p:attrNameLst>
                                      </p:cBhvr>
                                      <p:to>
                                        <p:strVal val="visible"/>
                                      </p:to>
                                    </p:set>
                                    <p:animEffect transition="in" filter="barn(inVertical)">
                                      <p:cBhvr>
                                        <p:cTn id="37" dur="500"/>
                                        <p:tgtEl>
                                          <p:spTgt spid="4">
                                            <p:graphicEl>
                                              <a:dgm id="{FAC0A895-24ED-4C61-B778-8693FF315C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Skupina 11"/>
          <p:cNvGrpSpPr/>
          <p:nvPr/>
        </p:nvGrpSpPr>
        <p:grpSpPr>
          <a:xfrm>
            <a:off x="263096" y="2399331"/>
            <a:ext cx="8220500" cy="1179434"/>
            <a:chOff x="263096" y="2399331"/>
            <a:chExt cx="7314832" cy="1179434"/>
          </a:xfrm>
        </p:grpSpPr>
        <p:sp>
          <p:nvSpPr>
            <p:cNvPr id="6" name="Obdĺžnik 5"/>
            <p:cNvSpPr/>
            <p:nvPr/>
          </p:nvSpPr>
          <p:spPr>
            <a:xfrm>
              <a:off x="263096" y="2581453"/>
              <a:ext cx="6123538" cy="954107"/>
            </a:xfrm>
            <a:prstGeom prst="rect">
              <a:avLst/>
            </a:prstGeom>
          </p:spPr>
          <p:txBody>
            <a:bodyPr wrap="square">
              <a:spAutoFit/>
            </a:bodyPr>
            <a:lstStyle/>
            <a:p>
              <a:pPr marL="342900" indent="-342900">
                <a:buFont typeface="Wingdings" panose="05000000000000000000" pitchFamily="2" charset="2"/>
                <a:buChar char="ü"/>
              </a:pPr>
              <a:r>
                <a:rPr lang="sk-SK" sz="2800" dirty="0">
                  <a:solidFill>
                    <a:srgbClr val="006600"/>
                  </a:solidFill>
                  <a:latin typeface="Arial Narrow" pitchFamily="34" charset="0"/>
                </a:rPr>
                <a:t>High specialized study – postsecondary study </a:t>
              </a:r>
              <a:r>
                <a:rPr lang="sk-SK" sz="2800" cap="all" dirty="0">
                  <a:solidFill>
                    <a:srgbClr val="006600"/>
                  </a:solidFill>
                  <a:latin typeface="Arial Narrow" pitchFamily="34" charset="0"/>
                </a:rPr>
                <a:t>Country tourism</a:t>
              </a:r>
              <a:endParaRPr lang="sk-SK" sz="2800" dirty="0">
                <a:solidFill>
                  <a:srgbClr val="006600"/>
                </a:solidFill>
                <a:latin typeface="Arial Narrow" pitchFamily="34" charset="0"/>
              </a:endParaRPr>
            </a:p>
          </p:txBody>
        </p:sp>
        <p:pic>
          <p:nvPicPr>
            <p:cNvPr id="1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1744" y="2399331"/>
              <a:ext cx="1656184" cy="11794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Zástupný symbol obsahu 2"/>
          <p:cNvSpPr>
            <a:spLocks noGrp="1"/>
          </p:cNvSpPr>
          <p:nvPr>
            <p:ph idx="1"/>
          </p:nvPr>
        </p:nvSpPr>
        <p:spPr>
          <a:xfrm>
            <a:off x="464439" y="3152089"/>
            <a:ext cx="8229600" cy="1612776"/>
          </a:xfrm>
        </p:spPr>
        <p:txBody>
          <a:bodyPr>
            <a:normAutofit fontScale="92500" lnSpcReduction="10000"/>
          </a:bodyPr>
          <a:lstStyle/>
          <a:p>
            <a:pPr marL="0" indent="0" algn="ctr">
              <a:buNone/>
            </a:pPr>
            <a:r>
              <a:rPr lang="sk-SK" sz="3500" b="1" dirty="0">
                <a:solidFill>
                  <a:srgbClr val="FF0000"/>
                </a:solidFill>
                <a:latin typeface="Arial Narrow" panose="020B0606020202030204" pitchFamily="34" charset="0"/>
              </a:rPr>
              <a:t>Completed projects</a:t>
            </a:r>
          </a:p>
          <a:p>
            <a:pPr algn="ctr">
              <a:buFont typeface="Wingdings" panose="05000000000000000000" pitchFamily="2" charset="2"/>
              <a:buChar char="ü"/>
            </a:pPr>
            <a:r>
              <a:rPr lang="sk-SK" b="1" dirty="0">
                <a:solidFill>
                  <a:srgbClr val="006600"/>
                </a:solidFill>
                <a:latin typeface="Arial Narrow" panose="020B0606020202030204" pitchFamily="34" charset="0"/>
                <a:cs typeface="Arial Narrow CE" pitchFamily="34" charset="-18"/>
              </a:rPr>
              <a:t>EU project</a:t>
            </a:r>
            <a:r>
              <a:rPr lang="sk-SK" dirty="0">
                <a:solidFill>
                  <a:srgbClr val="006600"/>
                </a:solidFill>
                <a:latin typeface="Arial Narrow" panose="020B0606020202030204" pitchFamily="34" charset="0"/>
                <a:cs typeface="Arial Narrow CE" pitchFamily="34" charset="-18"/>
              </a:rPr>
              <a:t>: The Modern  Learning Centre of Cynology</a:t>
            </a:r>
          </a:p>
          <a:p>
            <a:pPr algn="ctr">
              <a:buFont typeface="Wingdings" panose="05000000000000000000" pitchFamily="2" charset="2"/>
              <a:buChar char="ü"/>
            </a:pPr>
            <a:r>
              <a:rPr lang="sk-SK" dirty="0">
                <a:solidFill>
                  <a:srgbClr val="006600"/>
                </a:solidFill>
                <a:latin typeface="Arial Narrow" panose="020B0606020202030204" pitchFamily="34" charset="0"/>
                <a:cs typeface="Arial Narrow CE" pitchFamily="34" charset="-18"/>
              </a:rPr>
              <a:t>Project: </a:t>
            </a:r>
            <a:r>
              <a:rPr lang="sk-SK" b="1" dirty="0">
                <a:solidFill>
                  <a:srgbClr val="006600"/>
                </a:solidFill>
                <a:latin typeface="Arial Narrow" panose="020B0606020202030204" pitchFamily="34" charset="0"/>
                <a:cs typeface="Arial Narrow CE" pitchFamily="34" charset="-18"/>
              </a:rPr>
              <a:t>Digischool</a:t>
            </a:r>
          </a:p>
          <a:p>
            <a:endParaRPr lang="sk-SK" dirty="0"/>
          </a:p>
        </p:txBody>
      </p:sp>
      <p:sp>
        <p:nvSpPr>
          <p:cNvPr id="2" name="Nadpis 1"/>
          <p:cNvSpPr>
            <a:spLocks noGrp="1"/>
          </p:cNvSpPr>
          <p:nvPr>
            <p:ph type="title"/>
          </p:nvPr>
        </p:nvSpPr>
        <p:spPr/>
        <p:txBody>
          <a:bodyPr>
            <a:normAutofit/>
          </a:bodyPr>
          <a:lstStyle/>
          <a:p>
            <a:r>
              <a:rPr lang="sk-SK" b="1" dirty="0">
                <a:ln>
                  <a:solidFill>
                    <a:srgbClr val="92D050"/>
                  </a:solidFill>
                </a:ln>
                <a:solidFill>
                  <a:srgbClr val="008000"/>
                </a:solidFill>
                <a:effectLst>
                  <a:reflection blurRad="6350" stA="55000" endA="300" endPos="45500" dir="5400000" sy="-100000" algn="bl" rotWithShape="0"/>
                </a:effectLst>
                <a:latin typeface="Arial Narrow CE"/>
              </a:rPr>
              <a:t>2015 – 2016 OVERVIEW </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40239" y="4281557"/>
            <a:ext cx="1971120" cy="22382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718198" y="3462795"/>
            <a:ext cx="2429302" cy="33437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ĺžnik 4"/>
          <p:cNvSpPr/>
          <p:nvPr/>
        </p:nvSpPr>
        <p:spPr>
          <a:xfrm>
            <a:off x="263096" y="1412776"/>
            <a:ext cx="8607929" cy="954107"/>
          </a:xfrm>
          <a:prstGeom prst="rect">
            <a:avLst/>
          </a:prstGeom>
        </p:spPr>
        <p:txBody>
          <a:bodyPr wrap="square">
            <a:spAutoFit/>
          </a:bodyPr>
          <a:lstStyle/>
          <a:p>
            <a:pPr algn="ctr"/>
            <a:r>
              <a:rPr lang="sk-SK" sz="2800" dirty="0">
                <a:solidFill>
                  <a:srgbClr val="C00000"/>
                </a:solidFill>
                <a:latin typeface="Arial Narrow" panose="020B0606020202030204" pitchFamily="34" charset="0"/>
              </a:rPr>
              <a:t>The only school in </a:t>
            </a:r>
            <a:r>
              <a:rPr lang="sk-SK" sz="2800">
                <a:solidFill>
                  <a:srgbClr val="C00000"/>
                </a:solidFill>
                <a:latin typeface="Arial Narrow" panose="020B0606020202030204" pitchFamily="34" charset="0"/>
              </a:rPr>
              <a:t>the </a:t>
            </a:r>
            <a:r>
              <a:rPr lang="sk-SK" sz="2800" smtClean="0">
                <a:solidFill>
                  <a:srgbClr val="C00000"/>
                </a:solidFill>
                <a:latin typeface="Arial Narrow" panose="020B0606020202030204" pitchFamily="34" charset="0"/>
              </a:rPr>
              <a:t>Region </a:t>
            </a:r>
            <a:r>
              <a:rPr lang="sk-SK" sz="2800" dirty="0">
                <a:solidFill>
                  <a:srgbClr val="C00000"/>
                </a:solidFill>
                <a:latin typeface="Arial Narrow" panose="020B0606020202030204" pitchFamily="34" charset="0"/>
              </a:rPr>
              <a:t>of Žilina offering the full secondary education in economics, horticulture and agriculture.</a:t>
            </a:r>
          </a:p>
        </p:txBody>
      </p:sp>
      <p:sp>
        <p:nvSpPr>
          <p:cNvPr id="8" name="Obdĺžnik 7"/>
          <p:cNvSpPr/>
          <p:nvPr/>
        </p:nvSpPr>
        <p:spPr>
          <a:xfrm>
            <a:off x="263096" y="3553238"/>
            <a:ext cx="5821072" cy="810478"/>
          </a:xfrm>
          <a:prstGeom prst="rect">
            <a:avLst/>
          </a:prstGeom>
        </p:spPr>
        <p:txBody>
          <a:bodyPr wrap="square">
            <a:spAutoFit/>
          </a:bodyPr>
          <a:lstStyle/>
          <a:p>
            <a:pPr marL="342900" indent="-342900">
              <a:buFont typeface="Wingdings" panose="05000000000000000000" pitchFamily="2" charset="2"/>
              <a:buChar char="ü"/>
            </a:pPr>
            <a:r>
              <a:rPr lang="sk-SK" sz="2800" dirty="0">
                <a:solidFill>
                  <a:srgbClr val="006600"/>
                </a:solidFill>
                <a:latin typeface="Arial Narrow" pitchFamily="34" charset="0"/>
                <a:cs typeface="Arial Narrow CE" pitchFamily="34" charset="-18"/>
              </a:rPr>
              <a:t>International certificate IES, rating </a:t>
            </a:r>
            <a:r>
              <a:rPr lang="sk-SK" sz="2800" dirty="0" smtClean="0">
                <a:solidFill>
                  <a:srgbClr val="006600"/>
                </a:solidFill>
                <a:latin typeface="Arial Narrow" pitchFamily="34" charset="0"/>
              </a:rPr>
              <a:t>BB</a:t>
            </a:r>
            <a:endParaRPr lang="sk-SK" sz="2800" baseline="30000" dirty="0">
              <a:solidFill>
                <a:srgbClr val="006600"/>
              </a:solidFill>
              <a:latin typeface="Arial Narrow" pitchFamily="34" charset="0"/>
            </a:endParaRPr>
          </a:p>
          <a:p>
            <a:endParaRPr lang="sk-SK" sz="2800" baseline="30000" dirty="0">
              <a:solidFill>
                <a:srgbClr val="006600"/>
              </a:solidFill>
              <a:latin typeface="Arial Narrow" pitchFamily="34" charset="0"/>
            </a:endParaRPr>
          </a:p>
        </p:txBody>
      </p:sp>
      <p:sp>
        <p:nvSpPr>
          <p:cNvPr id="9" name="Obdĺžnik 8"/>
          <p:cNvSpPr/>
          <p:nvPr/>
        </p:nvSpPr>
        <p:spPr>
          <a:xfrm>
            <a:off x="344835" y="4350453"/>
            <a:ext cx="6266524" cy="523220"/>
          </a:xfrm>
          <a:prstGeom prst="rect">
            <a:avLst/>
          </a:prstGeom>
        </p:spPr>
        <p:txBody>
          <a:bodyPr wrap="square">
            <a:spAutoFit/>
          </a:bodyPr>
          <a:lstStyle/>
          <a:p>
            <a:pPr marL="342900" indent="-342900">
              <a:buFont typeface="Wingdings" panose="05000000000000000000" pitchFamily="2" charset="2"/>
              <a:buChar char="ü"/>
            </a:pPr>
            <a:r>
              <a:rPr lang="sk-SK" sz="2800" dirty="0">
                <a:solidFill>
                  <a:srgbClr val="006600"/>
                </a:solidFill>
                <a:latin typeface="Arial Narrow" pitchFamily="34" charset="0"/>
                <a:cs typeface="Arial Narrow CE" pitchFamily="34" charset="-18"/>
              </a:rPr>
              <a:t>The certificate of solvency</a:t>
            </a:r>
          </a:p>
        </p:txBody>
      </p:sp>
      <p:sp>
        <p:nvSpPr>
          <p:cNvPr id="10" name="Obdĺžnik 9"/>
          <p:cNvSpPr/>
          <p:nvPr/>
        </p:nvSpPr>
        <p:spPr>
          <a:xfrm>
            <a:off x="284550" y="5134019"/>
            <a:ext cx="5079537" cy="954107"/>
          </a:xfrm>
          <a:prstGeom prst="rect">
            <a:avLst/>
          </a:prstGeom>
        </p:spPr>
        <p:txBody>
          <a:bodyPr wrap="square">
            <a:spAutoFit/>
          </a:bodyPr>
          <a:lstStyle/>
          <a:p>
            <a:pPr marL="342900" indent="-342900">
              <a:buFont typeface="Wingdings" panose="05000000000000000000" pitchFamily="2" charset="2"/>
              <a:buChar char="ü"/>
            </a:pPr>
            <a:r>
              <a:rPr lang="sk-SK" sz="2800" dirty="0">
                <a:solidFill>
                  <a:srgbClr val="006600"/>
                </a:solidFill>
                <a:latin typeface="Arial Narrow" pitchFamily="34" charset="0"/>
                <a:cs typeface="Arial Narrow CE" pitchFamily="34" charset="-18"/>
              </a:rPr>
              <a:t>A tour guide course – the certificate of a tourist guide</a:t>
            </a:r>
          </a:p>
        </p:txBody>
      </p:sp>
      <p:sp>
        <p:nvSpPr>
          <p:cNvPr id="11" name="Obdĺžnik 10"/>
          <p:cNvSpPr/>
          <p:nvPr/>
        </p:nvSpPr>
        <p:spPr>
          <a:xfrm>
            <a:off x="284550" y="6241686"/>
            <a:ext cx="3744416" cy="523220"/>
          </a:xfrm>
          <a:prstGeom prst="rect">
            <a:avLst/>
          </a:prstGeom>
        </p:spPr>
        <p:txBody>
          <a:bodyPr wrap="square">
            <a:spAutoFit/>
          </a:bodyPr>
          <a:lstStyle/>
          <a:p>
            <a:pPr marL="342900" indent="-342900">
              <a:buFont typeface="Wingdings" panose="05000000000000000000" pitchFamily="2" charset="2"/>
              <a:buChar char="ü"/>
            </a:pPr>
            <a:r>
              <a:rPr lang="sk-SK" sz="2800" dirty="0">
                <a:solidFill>
                  <a:srgbClr val="006600"/>
                </a:solidFill>
                <a:latin typeface="Arial Narrow" pitchFamily="34" charset="0"/>
                <a:cs typeface="Arial Narrow CE" pitchFamily="34" charset="-18"/>
              </a:rPr>
              <a:t>Driving </a:t>
            </a:r>
            <a:r>
              <a:rPr lang="sk-SK" sz="2800" dirty="0" smtClean="0">
                <a:solidFill>
                  <a:srgbClr val="006600"/>
                </a:solidFill>
                <a:latin typeface="Arial Narrow" pitchFamily="34" charset="0"/>
                <a:cs typeface="Arial Narrow CE" pitchFamily="34" charset="-18"/>
              </a:rPr>
              <a:t>school</a:t>
            </a:r>
            <a:endParaRPr lang="sk-SK" sz="2800" dirty="0">
              <a:solidFill>
                <a:srgbClr val="006600"/>
              </a:solidFill>
              <a:latin typeface="Arial Narrow" pitchFamily="34" charset="0"/>
              <a:cs typeface="Arial Narrow CE" pitchFamily="34" charset="-18"/>
            </a:endParaRPr>
          </a:p>
        </p:txBody>
      </p:sp>
      <p:pic>
        <p:nvPicPr>
          <p:cNvPr id="21" name="Picture 4" descr="https://scontent-fra3-1.xx.fbcdn.net/v/t1.0-9/13096271_10205710559474236_7074557655184822997_n.jpg?oh=80643d5494d69359dc223967fdd8d371&amp;oe=57E391E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4350453"/>
            <a:ext cx="1952651" cy="2603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2" descr="https://scontent-fra3-1.xx.fbcdn.net/v/t1.0-9/13103414_10205710492152553_3243884607984110383_n.jpg?oh=f79399fe46aa4e4cf270eedde211a8ec&amp;oe=57D748F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617"/>
          <a:stretch/>
        </p:blipFill>
        <p:spPr bwMode="auto">
          <a:xfrm>
            <a:off x="6708445" y="4073388"/>
            <a:ext cx="2411760" cy="293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Zástupný symbol obsahu 2"/>
          <p:cNvSpPr txBox="1">
            <a:spLocks/>
          </p:cNvSpPr>
          <p:nvPr/>
        </p:nvSpPr>
        <p:spPr>
          <a:xfrm>
            <a:off x="246901" y="2379924"/>
            <a:ext cx="8341008" cy="4478076"/>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sk-SK" sz="6700" b="1" dirty="0">
                <a:solidFill>
                  <a:srgbClr val="FF0000"/>
                </a:solidFill>
                <a:latin typeface="Arial Narrow" pitchFamily="34" charset="0"/>
                <a:cs typeface="Arial Narrow CE" pitchFamily="34" charset="-18"/>
              </a:rPr>
              <a:t>Awards</a:t>
            </a:r>
          </a:p>
          <a:p>
            <a:pPr algn="ctr">
              <a:buFont typeface="Wingdings" panose="05000000000000000000" pitchFamily="2" charset="2"/>
              <a:buChar char="ü"/>
            </a:pPr>
            <a:r>
              <a:rPr lang="sk-SK" sz="6000" dirty="0">
                <a:solidFill>
                  <a:srgbClr val="006600"/>
                </a:solidFill>
                <a:latin typeface="Arial Narrow" panose="020B0606020202030204" pitchFamily="34" charset="0"/>
                <a:cs typeface="Arial Narrow CE" pitchFamily="34" charset="-18"/>
              </a:rPr>
              <a:t>The best secondary vocational school according to employers in Žilina Region in 2014/2015 and the second best  in 2015/2016</a:t>
            </a:r>
          </a:p>
          <a:p>
            <a:pPr algn="ctr">
              <a:buFont typeface="Wingdings" panose="05000000000000000000" pitchFamily="2" charset="2"/>
              <a:buChar char="ü"/>
            </a:pPr>
            <a:endParaRPr lang="sk-SK" sz="6000" dirty="0">
              <a:solidFill>
                <a:srgbClr val="006600"/>
              </a:solidFill>
              <a:latin typeface="Arial Narrow" panose="020B0606020202030204" pitchFamily="34" charset="0"/>
              <a:cs typeface="Arial Narrow CE" pitchFamily="34" charset="-18"/>
            </a:endParaRPr>
          </a:p>
          <a:p>
            <a:pPr algn="ctr">
              <a:buFont typeface="Wingdings" panose="05000000000000000000" pitchFamily="2" charset="2"/>
              <a:buChar char="ü"/>
            </a:pPr>
            <a:r>
              <a:rPr lang="sk-SK" sz="6000" dirty="0">
                <a:solidFill>
                  <a:srgbClr val="006600"/>
                </a:solidFill>
                <a:latin typeface="Arial Narrow" panose="020B0606020202030204" pitchFamily="34" charset="0"/>
                <a:cs typeface="Arial Narrow CE" pitchFamily="34" charset="-18"/>
              </a:rPr>
              <a:t>The Price of Slovak Tourist Board </a:t>
            </a:r>
            <a:endParaRPr lang="sk-SK" sz="6000" dirty="0" smtClean="0">
              <a:solidFill>
                <a:srgbClr val="006600"/>
              </a:solidFill>
              <a:latin typeface="Arial Narrow" panose="020B0606020202030204" pitchFamily="34" charset="0"/>
              <a:cs typeface="Arial Narrow CE" pitchFamily="34" charset="-18"/>
            </a:endParaRPr>
          </a:p>
          <a:p>
            <a:pPr marL="0" indent="0" algn="ctr">
              <a:buNone/>
            </a:pPr>
            <a:r>
              <a:rPr lang="sk-SK" sz="6000" dirty="0" smtClean="0">
                <a:solidFill>
                  <a:srgbClr val="006600"/>
                </a:solidFill>
                <a:latin typeface="Arial Narrow" panose="020B0606020202030204" pitchFamily="34" charset="0"/>
                <a:cs typeface="Arial Narrow CE" pitchFamily="34" charset="-18"/>
              </a:rPr>
              <a:t>2016</a:t>
            </a:r>
            <a:endParaRPr lang="sk-SK" sz="6000" dirty="0">
              <a:solidFill>
                <a:srgbClr val="006600"/>
              </a:solidFill>
              <a:latin typeface="Arial Narrow" panose="020B0606020202030204" pitchFamily="34" charset="0"/>
              <a:cs typeface="Arial Narrow CE" pitchFamily="34" charset="-18"/>
            </a:endParaRPr>
          </a:p>
          <a:p>
            <a:pPr algn="ctr">
              <a:buFont typeface="Wingdings" panose="05000000000000000000" pitchFamily="2" charset="2"/>
              <a:buChar char="ü"/>
            </a:pPr>
            <a:endParaRPr lang="sk-SK" sz="6000" dirty="0">
              <a:solidFill>
                <a:srgbClr val="006600"/>
              </a:solidFill>
              <a:latin typeface="Arial Narrow" panose="020B0606020202030204" pitchFamily="34" charset="0"/>
              <a:cs typeface="Arial Narrow CE" pitchFamily="34" charset="-18"/>
            </a:endParaRPr>
          </a:p>
          <a:p>
            <a:pPr algn="ctr">
              <a:buFont typeface="Wingdings" panose="05000000000000000000" pitchFamily="2" charset="2"/>
              <a:buChar char="ü"/>
            </a:pPr>
            <a:r>
              <a:rPr lang="sk-SK" sz="6000" dirty="0">
                <a:solidFill>
                  <a:srgbClr val="006600"/>
                </a:solidFill>
                <a:latin typeface="Arial Narrow" panose="020B0606020202030204" pitchFamily="34" charset="0"/>
                <a:cs typeface="Arial Narrow CE" pitchFamily="34" charset="-18"/>
              </a:rPr>
              <a:t>The Price of the Žilina Self </a:t>
            </a:r>
            <a:endParaRPr lang="sk-SK" sz="6000" dirty="0" smtClean="0">
              <a:solidFill>
                <a:srgbClr val="006600"/>
              </a:solidFill>
              <a:latin typeface="Arial Narrow" panose="020B0606020202030204" pitchFamily="34" charset="0"/>
              <a:cs typeface="Arial Narrow CE" pitchFamily="34" charset="-18"/>
            </a:endParaRPr>
          </a:p>
          <a:p>
            <a:pPr marL="0" indent="0" algn="ctr">
              <a:buNone/>
            </a:pPr>
            <a:r>
              <a:rPr lang="sk-SK" sz="6000" dirty="0" smtClean="0">
                <a:solidFill>
                  <a:srgbClr val="006600"/>
                </a:solidFill>
                <a:latin typeface="Arial Narrow" panose="020B0606020202030204" pitchFamily="34" charset="0"/>
                <a:cs typeface="Arial Narrow CE" pitchFamily="34" charset="-18"/>
              </a:rPr>
              <a:t>– </a:t>
            </a:r>
            <a:r>
              <a:rPr lang="sk-SK" sz="6000" dirty="0">
                <a:solidFill>
                  <a:srgbClr val="006600"/>
                </a:solidFill>
                <a:latin typeface="Arial Narrow" panose="020B0606020202030204" pitchFamily="34" charset="0"/>
                <a:cs typeface="Arial Narrow CE" pitchFamily="34" charset="-18"/>
              </a:rPr>
              <a:t>Governing Region </a:t>
            </a:r>
            <a:r>
              <a:rPr lang="sk-SK" sz="6000" dirty="0" smtClean="0">
                <a:solidFill>
                  <a:srgbClr val="006600"/>
                </a:solidFill>
                <a:latin typeface="Arial Narrow" panose="020B0606020202030204" pitchFamily="34" charset="0"/>
                <a:cs typeface="Arial Narrow CE" pitchFamily="34" charset="-18"/>
              </a:rPr>
              <a:t>2016</a:t>
            </a:r>
            <a:endParaRPr lang="sk-SK" dirty="0" smtClean="0">
              <a:latin typeface="Arial Narrow CE" pitchFamily="34" charset="-18"/>
              <a:cs typeface="Arial Narrow CE" pitchFamily="34" charset="-18"/>
            </a:endParaRPr>
          </a:p>
          <a:p>
            <a:pPr marL="0" indent="0" algn="ctr">
              <a:buFont typeface="Arial" panose="020B0604020202020204" pitchFamily="34" charset="0"/>
              <a:buNone/>
            </a:pPr>
            <a:endParaRPr lang="sk-SK" dirty="0"/>
          </a:p>
        </p:txBody>
      </p:sp>
    </p:spTree>
    <p:extLst>
      <p:ext uri="{BB962C8B-B14F-4D97-AF65-F5344CB8AC3E}">
        <p14:creationId xmlns:p14="http://schemas.microsoft.com/office/powerpoint/2010/main" val="950751596"/>
      </p:ext>
    </p:extLst>
  </p:cSld>
  <p:clrMapOvr>
    <a:masterClrMapping/>
  </p:clrMapOvr>
  <mc:AlternateContent xmlns:mc="http://schemas.openxmlformats.org/markup-compatibility/2006" xmlns:p14="http://schemas.microsoft.com/office/powerpoint/2010/main">
    <mc:Choice Requires="p14">
      <p:transition spd="slow" p14:dur="1250" advClick="0" advTm="40000">
        <p14:ripple/>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7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750"/>
                                        <p:tgtEl>
                                          <p:spTgt spid="5">
                                            <p:txEl>
                                              <p:pRg st="0" end="0"/>
                                            </p:txEl>
                                          </p:spTgt>
                                        </p:tgtEl>
                                      </p:cBhvr>
                                    </p:animEffect>
                                    <p:anim calcmode="lin" valueType="num">
                                      <p:cBhvr>
                                        <p:cTn id="8" dur="1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 presetClass="entr" presetSubtype="9"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500" fill="hold"/>
                                        <p:tgtEl>
                                          <p:spTgt spid="12"/>
                                        </p:tgtEl>
                                        <p:attrNameLst>
                                          <p:attrName>ppt_x</p:attrName>
                                        </p:attrNameLst>
                                      </p:cBhvr>
                                      <p:tavLst>
                                        <p:tav tm="0">
                                          <p:val>
                                            <p:strVal val="0-#ppt_w/2"/>
                                          </p:val>
                                        </p:tav>
                                        <p:tav tm="100000">
                                          <p:val>
                                            <p:strVal val="#ppt_x"/>
                                          </p:val>
                                        </p:tav>
                                      </p:tavLst>
                                    </p:anim>
                                    <p:anim calcmode="lin" valueType="num">
                                      <p:cBhvr additive="base">
                                        <p:cTn id="14" dur="1500" fill="hold"/>
                                        <p:tgtEl>
                                          <p:spTgt spid="12"/>
                                        </p:tgtEl>
                                        <p:attrNameLst>
                                          <p:attrName>ppt_y</p:attrName>
                                        </p:attrNameLst>
                                      </p:cBhvr>
                                      <p:tavLst>
                                        <p:tav tm="0">
                                          <p:val>
                                            <p:strVal val="0-#ppt_h/2"/>
                                          </p:val>
                                        </p:tav>
                                        <p:tav tm="100000">
                                          <p:val>
                                            <p:strVal val="#ppt_y"/>
                                          </p:val>
                                        </p:tav>
                                      </p:tavLst>
                                    </p:anim>
                                  </p:childTnLst>
                                </p:cTn>
                              </p:par>
                            </p:childTnLst>
                          </p:cTn>
                        </p:par>
                        <p:par>
                          <p:cTn id="15" fill="hold">
                            <p:stCondLst>
                              <p:cond delay="4000"/>
                            </p:stCondLst>
                            <p:childTnLst>
                              <p:par>
                                <p:cTn id="16" presetID="2" presetClass="entr" presetSubtype="9" fill="hold" grpId="0" nodeType="afterEffect">
                                  <p:stCondLst>
                                    <p:cond delay="1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500" fill="hold"/>
                                        <p:tgtEl>
                                          <p:spTgt spid="8"/>
                                        </p:tgtEl>
                                        <p:attrNameLst>
                                          <p:attrName>ppt_x</p:attrName>
                                        </p:attrNameLst>
                                      </p:cBhvr>
                                      <p:tavLst>
                                        <p:tav tm="0">
                                          <p:val>
                                            <p:strVal val="0-#ppt_w/2"/>
                                          </p:val>
                                        </p:tav>
                                        <p:tav tm="100000">
                                          <p:val>
                                            <p:strVal val="#ppt_x"/>
                                          </p:val>
                                        </p:tav>
                                      </p:tavLst>
                                    </p:anim>
                                    <p:anim calcmode="lin" valueType="num">
                                      <p:cBhvr additive="base">
                                        <p:cTn id="19" dur="1500" fill="hold"/>
                                        <p:tgtEl>
                                          <p:spTgt spid="8"/>
                                        </p:tgtEl>
                                        <p:attrNameLst>
                                          <p:attrName>ppt_y</p:attrName>
                                        </p:attrNameLst>
                                      </p:cBhvr>
                                      <p:tavLst>
                                        <p:tav tm="0">
                                          <p:val>
                                            <p:strVal val="0-#ppt_h/2"/>
                                          </p:val>
                                        </p:tav>
                                        <p:tav tm="100000">
                                          <p:val>
                                            <p:strVal val="#ppt_y"/>
                                          </p:val>
                                        </p:tav>
                                      </p:tavLst>
                                    </p:anim>
                                  </p:childTnLst>
                                </p:cTn>
                              </p:par>
                              <p:par>
                                <p:cTn id="20" presetID="53" presetClass="entr" presetSubtype="16" fill="hold" nodeType="withEffect">
                                  <p:stCondLst>
                                    <p:cond delay="1500"/>
                                  </p:stCondLst>
                                  <p:childTnLst>
                                    <p:set>
                                      <p:cBhvr>
                                        <p:cTn id="21" dur="1" fill="hold">
                                          <p:stCondLst>
                                            <p:cond delay="0"/>
                                          </p:stCondLst>
                                        </p:cTn>
                                        <p:tgtEl>
                                          <p:spTgt spid="4"/>
                                        </p:tgtEl>
                                        <p:attrNameLst>
                                          <p:attrName>style.visibility</p:attrName>
                                        </p:attrNameLst>
                                      </p:cBhvr>
                                      <p:to>
                                        <p:strVal val="visible"/>
                                      </p:to>
                                    </p:set>
                                    <p:anim calcmode="lin" valueType="num">
                                      <p:cBhvr>
                                        <p:cTn id="22" dur="1500" fill="hold"/>
                                        <p:tgtEl>
                                          <p:spTgt spid="4"/>
                                        </p:tgtEl>
                                        <p:attrNameLst>
                                          <p:attrName>ppt_w</p:attrName>
                                        </p:attrNameLst>
                                      </p:cBhvr>
                                      <p:tavLst>
                                        <p:tav tm="0">
                                          <p:val>
                                            <p:fltVal val="0"/>
                                          </p:val>
                                        </p:tav>
                                        <p:tav tm="100000">
                                          <p:val>
                                            <p:strVal val="#ppt_w"/>
                                          </p:val>
                                        </p:tav>
                                      </p:tavLst>
                                    </p:anim>
                                    <p:anim calcmode="lin" valueType="num">
                                      <p:cBhvr>
                                        <p:cTn id="23" dur="1500" fill="hold"/>
                                        <p:tgtEl>
                                          <p:spTgt spid="4"/>
                                        </p:tgtEl>
                                        <p:attrNameLst>
                                          <p:attrName>ppt_h</p:attrName>
                                        </p:attrNameLst>
                                      </p:cBhvr>
                                      <p:tavLst>
                                        <p:tav tm="0">
                                          <p:val>
                                            <p:fltVal val="0"/>
                                          </p:val>
                                        </p:tav>
                                        <p:tav tm="100000">
                                          <p:val>
                                            <p:strVal val="#ppt_h"/>
                                          </p:val>
                                        </p:tav>
                                      </p:tavLst>
                                    </p:anim>
                                    <p:animEffect transition="in" filter="fade">
                                      <p:cBhvr>
                                        <p:cTn id="24" dur="1500"/>
                                        <p:tgtEl>
                                          <p:spTgt spid="4"/>
                                        </p:tgtEl>
                                      </p:cBhvr>
                                    </p:animEffect>
                                  </p:childTnLst>
                                </p:cTn>
                              </p:par>
                            </p:childTnLst>
                          </p:cTn>
                        </p:par>
                        <p:par>
                          <p:cTn id="25" fill="hold">
                            <p:stCondLst>
                              <p:cond delay="7000"/>
                            </p:stCondLst>
                            <p:childTnLst>
                              <p:par>
                                <p:cTn id="26" presetID="2" presetClass="entr" presetSubtype="9" fill="hold" grpId="0" nodeType="afterEffect">
                                  <p:stCondLst>
                                    <p:cond delay="15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500" fill="hold"/>
                                        <p:tgtEl>
                                          <p:spTgt spid="9"/>
                                        </p:tgtEl>
                                        <p:attrNameLst>
                                          <p:attrName>ppt_x</p:attrName>
                                        </p:attrNameLst>
                                      </p:cBhvr>
                                      <p:tavLst>
                                        <p:tav tm="0">
                                          <p:val>
                                            <p:strVal val="0-#ppt_w/2"/>
                                          </p:val>
                                        </p:tav>
                                        <p:tav tm="100000">
                                          <p:val>
                                            <p:strVal val="#ppt_x"/>
                                          </p:val>
                                        </p:tav>
                                      </p:tavLst>
                                    </p:anim>
                                    <p:anim calcmode="lin" valueType="num">
                                      <p:cBhvr additive="base">
                                        <p:cTn id="29" dur="1500" fill="hold"/>
                                        <p:tgtEl>
                                          <p:spTgt spid="9"/>
                                        </p:tgtEl>
                                        <p:attrNameLst>
                                          <p:attrName>ppt_y</p:attrName>
                                        </p:attrNameLst>
                                      </p:cBhvr>
                                      <p:tavLst>
                                        <p:tav tm="0">
                                          <p:val>
                                            <p:strVal val="0-#ppt_h/2"/>
                                          </p:val>
                                        </p:tav>
                                        <p:tav tm="100000">
                                          <p:val>
                                            <p:strVal val="#ppt_y"/>
                                          </p:val>
                                        </p:tav>
                                      </p:tavLst>
                                    </p:anim>
                                  </p:childTnLst>
                                </p:cTn>
                              </p:par>
                              <p:par>
                                <p:cTn id="30" presetID="53" presetClass="entr" presetSubtype="16" fill="hold" nodeType="withEffect">
                                  <p:stCondLst>
                                    <p:cond delay="150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1500" fill="hold"/>
                                        <p:tgtEl>
                                          <p:spTgt spid="1026"/>
                                        </p:tgtEl>
                                        <p:attrNameLst>
                                          <p:attrName>ppt_w</p:attrName>
                                        </p:attrNameLst>
                                      </p:cBhvr>
                                      <p:tavLst>
                                        <p:tav tm="0">
                                          <p:val>
                                            <p:fltVal val="0"/>
                                          </p:val>
                                        </p:tav>
                                        <p:tav tm="100000">
                                          <p:val>
                                            <p:strVal val="#ppt_w"/>
                                          </p:val>
                                        </p:tav>
                                      </p:tavLst>
                                    </p:anim>
                                    <p:anim calcmode="lin" valueType="num">
                                      <p:cBhvr>
                                        <p:cTn id="33" dur="1500" fill="hold"/>
                                        <p:tgtEl>
                                          <p:spTgt spid="1026"/>
                                        </p:tgtEl>
                                        <p:attrNameLst>
                                          <p:attrName>ppt_h</p:attrName>
                                        </p:attrNameLst>
                                      </p:cBhvr>
                                      <p:tavLst>
                                        <p:tav tm="0">
                                          <p:val>
                                            <p:fltVal val="0"/>
                                          </p:val>
                                        </p:tav>
                                        <p:tav tm="100000">
                                          <p:val>
                                            <p:strVal val="#ppt_h"/>
                                          </p:val>
                                        </p:tav>
                                      </p:tavLst>
                                    </p:anim>
                                    <p:animEffect transition="in" filter="fade">
                                      <p:cBhvr>
                                        <p:cTn id="34" dur="1500"/>
                                        <p:tgtEl>
                                          <p:spTgt spid="1026"/>
                                        </p:tgtEl>
                                      </p:cBhvr>
                                    </p:animEffect>
                                  </p:childTnLst>
                                </p:cTn>
                              </p:par>
                            </p:childTnLst>
                          </p:cTn>
                        </p:par>
                        <p:par>
                          <p:cTn id="35" fill="hold">
                            <p:stCondLst>
                              <p:cond delay="10000"/>
                            </p:stCondLst>
                            <p:childTnLst>
                              <p:par>
                                <p:cTn id="36" presetID="2" presetClass="entr" presetSubtype="9" fill="hold" grpId="0" nodeType="afterEffect">
                                  <p:stCondLst>
                                    <p:cond delay="15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500" fill="hold"/>
                                        <p:tgtEl>
                                          <p:spTgt spid="10"/>
                                        </p:tgtEl>
                                        <p:attrNameLst>
                                          <p:attrName>ppt_x</p:attrName>
                                        </p:attrNameLst>
                                      </p:cBhvr>
                                      <p:tavLst>
                                        <p:tav tm="0">
                                          <p:val>
                                            <p:strVal val="0-#ppt_w/2"/>
                                          </p:val>
                                        </p:tav>
                                        <p:tav tm="100000">
                                          <p:val>
                                            <p:strVal val="#ppt_x"/>
                                          </p:val>
                                        </p:tav>
                                      </p:tavLst>
                                    </p:anim>
                                    <p:anim calcmode="lin" valueType="num">
                                      <p:cBhvr additive="base">
                                        <p:cTn id="39" dur="1500" fill="hold"/>
                                        <p:tgtEl>
                                          <p:spTgt spid="10"/>
                                        </p:tgtEl>
                                        <p:attrNameLst>
                                          <p:attrName>ppt_y</p:attrName>
                                        </p:attrNameLst>
                                      </p:cBhvr>
                                      <p:tavLst>
                                        <p:tav tm="0">
                                          <p:val>
                                            <p:strVal val="0-#ppt_h/2"/>
                                          </p:val>
                                        </p:tav>
                                        <p:tav tm="100000">
                                          <p:val>
                                            <p:strVal val="#ppt_y"/>
                                          </p:val>
                                        </p:tav>
                                      </p:tavLst>
                                    </p:anim>
                                  </p:childTnLst>
                                </p:cTn>
                              </p:par>
                            </p:childTnLst>
                          </p:cTn>
                        </p:par>
                        <p:par>
                          <p:cTn id="40" fill="hold">
                            <p:stCondLst>
                              <p:cond delay="13000"/>
                            </p:stCondLst>
                            <p:childTnLst>
                              <p:par>
                                <p:cTn id="41" presetID="2" presetClass="entr" presetSubtype="9" fill="hold" grpId="0" nodeType="afterEffect">
                                  <p:stCondLst>
                                    <p:cond delay="15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500" fill="hold"/>
                                        <p:tgtEl>
                                          <p:spTgt spid="11"/>
                                        </p:tgtEl>
                                        <p:attrNameLst>
                                          <p:attrName>ppt_x</p:attrName>
                                        </p:attrNameLst>
                                      </p:cBhvr>
                                      <p:tavLst>
                                        <p:tav tm="0">
                                          <p:val>
                                            <p:strVal val="0-#ppt_w/2"/>
                                          </p:val>
                                        </p:tav>
                                        <p:tav tm="100000">
                                          <p:val>
                                            <p:strVal val="#ppt_x"/>
                                          </p:val>
                                        </p:tav>
                                      </p:tavLst>
                                    </p:anim>
                                    <p:anim calcmode="lin" valueType="num">
                                      <p:cBhvr additive="base">
                                        <p:cTn id="44" dur="1500" fill="hold"/>
                                        <p:tgtEl>
                                          <p:spTgt spid="11"/>
                                        </p:tgtEl>
                                        <p:attrNameLst>
                                          <p:attrName>ppt_y</p:attrName>
                                        </p:attrNameLst>
                                      </p:cBhvr>
                                      <p:tavLst>
                                        <p:tav tm="0">
                                          <p:val>
                                            <p:strVal val="0-#ppt_h/2"/>
                                          </p:val>
                                        </p:tav>
                                        <p:tav tm="100000">
                                          <p:val>
                                            <p:strVal val="#ppt_y"/>
                                          </p:val>
                                        </p:tav>
                                      </p:tavLst>
                                    </p:anim>
                                  </p:childTnLst>
                                </p:cTn>
                              </p:par>
                            </p:childTnLst>
                          </p:cTn>
                        </p:par>
                        <p:par>
                          <p:cTn id="45" fill="hold">
                            <p:stCondLst>
                              <p:cond delay="16000"/>
                            </p:stCondLst>
                            <p:childTnLst>
                              <p:par>
                                <p:cTn id="46" presetID="42" presetClass="exit" presetSubtype="0" fill="hold" nodeType="afterEffect">
                                  <p:stCondLst>
                                    <p:cond delay="500"/>
                                  </p:stCondLst>
                                  <p:childTnLst>
                                    <p:animEffect transition="out" filter="fade">
                                      <p:cBhvr>
                                        <p:cTn id="47" dur="250"/>
                                        <p:tgtEl>
                                          <p:spTgt spid="12"/>
                                        </p:tgtEl>
                                      </p:cBhvr>
                                    </p:animEffect>
                                    <p:anim calcmode="lin" valueType="num">
                                      <p:cBhvr>
                                        <p:cTn id="48" dur="250"/>
                                        <p:tgtEl>
                                          <p:spTgt spid="12"/>
                                        </p:tgtEl>
                                        <p:attrNameLst>
                                          <p:attrName>ppt_x</p:attrName>
                                        </p:attrNameLst>
                                      </p:cBhvr>
                                      <p:tavLst>
                                        <p:tav tm="0">
                                          <p:val>
                                            <p:strVal val="ppt_x"/>
                                          </p:val>
                                        </p:tav>
                                        <p:tav tm="100000">
                                          <p:val>
                                            <p:strVal val="ppt_x"/>
                                          </p:val>
                                        </p:tav>
                                      </p:tavLst>
                                    </p:anim>
                                    <p:anim calcmode="lin" valueType="num">
                                      <p:cBhvr>
                                        <p:cTn id="49" dur="250"/>
                                        <p:tgtEl>
                                          <p:spTgt spid="12"/>
                                        </p:tgtEl>
                                        <p:attrNameLst>
                                          <p:attrName>ppt_y</p:attrName>
                                        </p:attrNameLst>
                                      </p:cBhvr>
                                      <p:tavLst>
                                        <p:tav tm="0">
                                          <p:val>
                                            <p:strVal val="ppt_y"/>
                                          </p:val>
                                        </p:tav>
                                        <p:tav tm="100000">
                                          <p:val>
                                            <p:strVal val="ppt_y+.1"/>
                                          </p:val>
                                        </p:tav>
                                      </p:tavLst>
                                    </p:anim>
                                    <p:set>
                                      <p:cBhvr>
                                        <p:cTn id="50" dur="1" fill="hold">
                                          <p:stCondLst>
                                            <p:cond delay="249"/>
                                          </p:stCondLst>
                                        </p:cTn>
                                        <p:tgtEl>
                                          <p:spTgt spid="12"/>
                                        </p:tgtEl>
                                        <p:attrNameLst>
                                          <p:attrName>style.visibility</p:attrName>
                                        </p:attrNameLst>
                                      </p:cBhvr>
                                      <p:to>
                                        <p:strVal val="hidden"/>
                                      </p:to>
                                    </p:set>
                                  </p:childTnLst>
                                </p:cTn>
                              </p:par>
                            </p:childTnLst>
                          </p:cTn>
                        </p:par>
                        <p:par>
                          <p:cTn id="51" fill="hold">
                            <p:stCondLst>
                              <p:cond delay="16750"/>
                            </p:stCondLst>
                            <p:childTnLst>
                              <p:par>
                                <p:cTn id="52" presetID="42" presetClass="exit" presetSubtype="0" fill="hold" grpId="1" nodeType="afterEffect">
                                  <p:stCondLst>
                                    <p:cond delay="0"/>
                                  </p:stCondLst>
                                  <p:childTnLst>
                                    <p:animEffect transition="out" filter="fade">
                                      <p:cBhvr>
                                        <p:cTn id="53" dur="1000"/>
                                        <p:tgtEl>
                                          <p:spTgt spid="8"/>
                                        </p:tgtEl>
                                      </p:cBhvr>
                                    </p:animEffect>
                                    <p:anim calcmode="lin" valueType="num">
                                      <p:cBhvr>
                                        <p:cTn id="54" dur="1000"/>
                                        <p:tgtEl>
                                          <p:spTgt spid="8"/>
                                        </p:tgtEl>
                                        <p:attrNameLst>
                                          <p:attrName>ppt_x</p:attrName>
                                        </p:attrNameLst>
                                      </p:cBhvr>
                                      <p:tavLst>
                                        <p:tav tm="0">
                                          <p:val>
                                            <p:strVal val="ppt_x"/>
                                          </p:val>
                                        </p:tav>
                                        <p:tav tm="100000">
                                          <p:val>
                                            <p:strVal val="ppt_x"/>
                                          </p:val>
                                        </p:tav>
                                      </p:tavLst>
                                    </p:anim>
                                    <p:anim calcmode="lin" valueType="num">
                                      <p:cBhvr>
                                        <p:cTn id="55" dur="1000"/>
                                        <p:tgtEl>
                                          <p:spTgt spid="8"/>
                                        </p:tgtEl>
                                        <p:attrNameLst>
                                          <p:attrName>ppt_y</p:attrName>
                                        </p:attrNameLst>
                                      </p:cBhvr>
                                      <p:tavLst>
                                        <p:tav tm="0">
                                          <p:val>
                                            <p:strVal val="ppt_y"/>
                                          </p:val>
                                        </p:tav>
                                        <p:tav tm="100000">
                                          <p:val>
                                            <p:strVal val="ppt_y+.1"/>
                                          </p:val>
                                        </p:tav>
                                      </p:tavLst>
                                    </p:anim>
                                    <p:set>
                                      <p:cBhvr>
                                        <p:cTn id="56" dur="1" fill="hold">
                                          <p:stCondLst>
                                            <p:cond delay="999"/>
                                          </p:stCondLst>
                                        </p:cTn>
                                        <p:tgtEl>
                                          <p:spTgt spid="8"/>
                                        </p:tgtEl>
                                        <p:attrNameLst>
                                          <p:attrName>style.visibility</p:attrName>
                                        </p:attrNameLst>
                                      </p:cBhvr>
                                      <p:to>
                                        <p:strVal val="hidden"/>
                                      </p:to>
                                    </p:set>
                                  </p:childTnLst>
                                </p:cTn>
                              </p:par>
                              <p:par>
                                <p:cTn id="57" presetID="42" presetClass="exit" presetSubtype="0" fill="hold" nodeType="withEffect">
                                  <p:stCondLst>
                                    <p:cond delay="0"/>
                                  </p:stCondLst>
                                  <p:childTnLst>
                                    <p:animEffect transition="out" filter="fade">
                                      <p:cBhvr>
                                        <p:cTn id="58" dur="1000"/>
                                        <p:tgtEl>
                                          <p:spTgt spid="4"/>
                                        </p:tgtEl>
                                      </p:cBhvr>
                                    </p:animEffect>
                                    <p:anim calcmode="lin" valueType="num">
                                      <p:cBhvr>
                                        <p:cTn id="59" dur="1000"/>
                                        <p:tgtEl>
                                          <p:spTgt spid="4"/>
                                        </p:tgtEl>
                                        <p:attrNameLst>
                                          <p:attrName>ppt_x</p:attrName>
                                        </p:attrNameLst>
                                      </p:cBhvr>
                                      <p:tavLst>
                                        <p:tav tm="0">
                                          <p:val>
                                            <p:strVal val="ppt_x"/>
                                          </p:val>
                                        </p:tav>
                                        <p:tav tm="100000">
                                          <p:val>
                                            <p:strVal val="ppt_x"/>
                                          </p:val>
                                        </p:tav>
                                      </p:tavLst>
                                    </p:anim>
                                    <p:anim calcmode="lin" valueType="num">
                                      <p:cBhvr>
                                        <p:cTn id="60" dur="1000"/>
                                        <p:tgtEl>
                                          <p:spTgt spid="4"/>
                                        </p:tgtEl>
                                        <p:attrNameLst>
                                          <p:attrName>ppt_y</p:attrName>
                                        </p:attrNameLst>
                                      </p:cBhvr>
                                      <p:tavLst>
                                        <p:tav tm="0">
                                          <p:val>
                                            <p:strVal val="ppt_y"/>
                                          </p:val>
                                        </p:tav>
                                        <p:tav tm="100000">
                                          <p:val>
                                            <p:strVal val="ppt_y+.1"/>
                                          </p:val>
                                        </p:tav>
                                      </p:tavLst>
                                    </p:anim>
                                    <p:set>
                                      <p:cBhvr>
                                        <p:cTn id="61" dur="1" fill="hold">
                                          <p:stCondLst>
                                            <p:cond delay="999"/>
                                          </p:stCondLst>
                                        </p:cTn>
                                        <p:tgtEl>
                                          <p:spTgt spid="4"/>
                                        </p:tgtEl>
                                        <p:attrNameLst>
                                          <p:attrName>style.visibility</p:attrName>
                                        </p:attrNameLst>
                                      </p:cBhvr>
                                      <p:to>
                                        <p:strVal val="hidden"/>
                                      </p:to>
                                    </p:set>
                                  </p:childTnLst>
                                </p:cTn>
                              </p:par>
                            </p:childTnLst>
                          </p:cTn>
                        </p:par>
                        <p:par>
                          <p:cTn id="62" fill="hold">
                            <p:stCondLst>
                              <p:cond delay="17750"/>
                            </p:stCondLst>
                            <p:childTnLst>
                              <p:par>
                                <p:cTn id="63" presetID="42" presetClass="exit" presetSubtype="0" fill="hold" grpId="1" nodeType="afterEffect">
                                  <p:stCondLst>
                                    <p:cond delay="0"/>
                                  </p:stCondLst>
                                  <p:childTnLst>
                                    <p:animEffect transition="out" filter="fade">
                                      <p:cBhvr>
                                        <p:cTn id="64" dur="1000"/>
                                        <p:tgtEl>
                                          <p:spTgt spid="9"/>
                                        </p:tgtEl>
                                      </p:cBhvr>
                                    </p:animEffect>
                                    <p:anim calcmode="lin" valueType="num">
                                      <p:cBhvr>
                                        <p:cTn id="65" dur="1000"/>
                                        <p:tgtEl>
                                          <p:spTgt spid="9"/>
                                        </p:tgtEl>
                                        <p:attrNameLst>
                                          <p:attrName>ppt_x</p:attrName>
                                        </p:attrNameLst>
                                      </p:cBhvr>
                                      <p:tavLst>
                                        <p:tav tm="0">
                                          <p:val>
                                            <p:strVal val="ppt_x"/>
                                          </p:val>
                                        </p:tav>
                                        <p:tav tm="100000">
                                          <p:val>
                                            <p:strVal val="ppt_x"/>
                                          </p:val>
                                        </p:tav>
                                      </p:tavLst>
                                    </p:anim>
                                    <p:anim calcmode="lin" valueType="num">
                                      <p:cBhvr>
                                        <p:cTn id="66" dur="1000"/>
                                        <p:tgtEl>
                                          <p:spTgt spid="9"/>
                                        </p:tgtEl>
                                        <p:attrNameLst>
                                          <p:attrName>ppt_y</p:attrName>
                                        </p:attrNameLst>
                                      </p:cBhvr>
                                      <p:tavLst>
                                        <p:tav tm="0">
                                          <p:val>
                                            <p:strVal val="ppt_y"/>
                                          </p:val>
                                        </p:tav>
                                        <p:tav tm="100000">
                                          <p:val>
                                            <p:strVal val="ppt_y+.1"/>
                                          </p:val>
                                        </p:tav>
                                      </p:tavLst>
                                    </p:anim>
                                    <p:set>
                                      <p:cBhvr>
                                        <p:cTn id="67" dur="1" fill="hold">
                                          <p:stCondLst>
                                            <p:cond delay="999"/>
                                          </p:stCondLst>
                                        </p:cTn>
                                        <p:tgtEl>
                                          <p:spTgt spid="9"/>
                                        </p:tgtEl>
                                        <p:attrNameLst>
                                          <p:attrName>style.visibility</p:attrName>
                                        </p:attrNameLst>
                                      </p:cBhvr>
                                      <p:to>
                                        <p:strVal val="hidden"/>
                                      </p:to>
                                    </p:set>
                                  </p:childTnLst>
                                </p:cTn>
                              </p:par>
                              <p:par>
                                <p:cTn id="68" presetID="42" presetClass="exit" presetSubtype="0" fill="hold" nodeType="withEffect">
                                  <p:stCondLst>
                                    <p:cond delay="0"/>
                                  </p:stCondLst>
                                  <p:childTnLst>
                                    <p:animEffect transition="out" filter="fade">
                                      <p:cBhvr>
                                        <p:cTn id="69" dur="1000"/>
                                        <p:tgtEl>
                                          <p:spTgt spid="1026"/>
                                        </p:tgtEl>
                                      </p:cBhvr>
                                    </p:animEffect>
                                    <p:anim calcmode="lin" valueType="num">
                                      <p:cBhvr>
                                        <p:cTn id="70" dur="1000"/>
                                        <p:tgtEl>
                                          <p:spTgt spid="1026"/>
                                        </p:tgtEl>
                                        <p:attrNameLst>
                                          <p:attrName>ppt_x</p:attrName>
                                        </p:attrNameLst>
                                      </p:cBhvr>
                                      <p:tavLst>
                                        <p:tav tm="0">
                                          <p:val>
                                            <p:strVal val="ppt_x"/>
                                          </p:val>
                                        </p:tav>
                                        <p:tav tm="100000">
                                          <p:val>
                                            <p:strVal val="ppt_x"/>
                                          </p:val>
                                        </p:tav>
                                      </p:tavLst>
                                    </p:anim>
                                    <p:anim calcmode="lin" valueType="num">
                                      <p:cBhvr>
                                        <p:cTn id="71" dur="1000"/>
                                        <p:tgtEl>
                                          <p:spTgt spid="1026"/>
                                        </p:tgtEl>
                                        <p:attrNameLst>
                                          <p:attrName>ppt_y</p:attrName>
                                        </p:attrNameLst>
                                      </p:cBhvr>
                                      <p:tavLst>
                                        <p:tav tm="0">
                                          <p:val>
                                            <p:strVal val="ppt_y"/>
                                          </p:val>
                                        </p:tav>
                                        <p:tav tm="100000">
                                          <p:val>
                                            <p:strVal val="ppt_y+.1"/>
                                          </p:val>
                                        </p:tav>
                                      </p:tavLst>
                                    </p:anim>
                                    <p:set>
                                      <p:cBhvr>
                                        <p:cTn id="72" dur="1" fill="hold">
                                          <p:stCondLst>
                                            <p:cond delay="999"/>
                                          </p:stCondLst>
                                        </p:cTn>
                                        <p:tgtEl>
                                          <p:spTgt spid="1026"/>
                                        </p:tgtEl>
                                        <p:attrNameLst>
                                          <p:attrName>style.visibility</p:attrName>
                                        </p:attrNameLst>
                                      </p:cBhvr>
                                      <p:to>
                                        <p:strVal val="hidden"/>
                                      </p:to>
                                    </p:set>
                                  </p:childTnLst>
                                </p:cTn>
                              </p:par>
                            </p:childTnLst>
                          </p:cTn>
                        </p:par>
                        <p:par>
                          <p:cTn id="73" fill="hold">
                            <p:stCondLst>
                              <p:cond delay="18750"/>
                            </p:stCondLst>
                            <p:childTnLst>
                              <p:par>
                                <p:cTn id="74" presetID="42" presetClass="exit" presetSubtype="0" fill="hold" grpId="1" nodeType="afterEffect">
                                  <p:stCondLst>
                                    <p:cond delay="0"/>
                                  </p:stCondLst>
                                  <p:childTnLst>
                                    <p:animEffect transition="out" filter="fade">
                                      <p:cBhvr>
                                        <p:cTn id="75" dur="1000"/>
                                        <p:tgtEl>
                                          <p:spTgt spid="10"/>
                                        </p:tgtEl>
                                      </p:cBhvr>
                                    </p:animEffect>
                                    <p:anim calcmode="lin" valueType="num">
                                      <p:cBhvr>
                                        <p:cTn id="76" dur="1000"/>
                                        <p:tgtEl>
                                          <p:spTgt spid="10"/>
                                        </p:tgtEl>
                                        <p:attrNameLst>
                                          <p:attrName>ppt_x</p:attrName>
                                        </p:attrNameLst>
                                      </p:cBhvr>
                                      <p:tavLst>
                                        <p:tav tm="0">
                                          <p:val>
                                            <p:strVal val="ppt_x"/>
                                          </p:val>
                                        </p:tav>
                                        <p:tav tm="100000">
                                          <p:val>
                                            <p:strVal val="ppt_x"/>
                                          </p:val>
                                        </p:tav>
                                      </p:tavLst>
                                    </p:anim>
                                    <p:anim calcmode="lin" valueType="num">
                                      <p:cBhvr>
                                        <p:cTn id="77" dur="1000"/>
                                        <p:tgtEl>
                                          <p:spTgt spid="10"/>
                                        </p:tgtEl>
                                        <p:attrNameLst>
                                          <p:attrName>ppt_y</p:attrName>
                                        </p:attrNameLst>
                                      </p:cBhvr>
                                      <p:tavLst>
                                        <p:tav tm="0">
                                          <p:val>
                                            <p:strVal val="ppt_y"/>
                                          </p:val>
                                        </p:tav>
                                        <p:tav tm="100000">
                                          <p:val>
                                            <p:strVal val="ppt_y+.1"/>
                                          </p:val>
                                        </p:tav>
                                      </p:tavLst>
                                    </p:anim>
                                    <p:set>
                                      <p:cBhvr>
                                        <p:cTn id="78" dur="1" fill="hold">
                                          <p:stCondLst>
                                            <p:cond delay="999"/>
                                          </p:stCondLst>
                                        </p:cTn>
                                        <p:tgtEl>
                                          <p:spTgt spid="10"/>
                                        </p:tgtEl>
                                        <p:attrNameLst>
                                          <p:attrName>style.visibility</p:attrName>
                                        </p:attrNameLst>
                                      </p:cBhvr>
                                      <p:to>
                                        <p:strVal val="hidden"/>
                                      </p:to>
                                    </p:set>
                                  </p:childTnLst>
                                </p:cTn>
                              </p:par>
                            </p:childTnLst>
                          </p:cTn>
                        </p:par>
                        <p:par>
                          <p:cTn id="79" fill="hold">
                            <p:stCondLst>
                              <p:cond delay="19750"/>
                            </p:stCondLst>
                            <p:childTnLst>
                              <p:par>
                                <p:cTn id="80" presetID="42" presetClass="exit" presetSubtype="0" fill="hold" grpId="1" nodeType="afterEffect">
                                  <p:stCondLst>
                                    <p:cond delay="0"/>
                                  </p:stCondLst>
                                  <p:childTnLst>
                                    <p:animEffect transition="out" filter="fade">
                                      <p:cBhvr>
                                        <p:cTn id="81" dur="1000"/>
                                        <p:tgtEl>
                                          <p:spTgt spid="11"/>
                                        </p:tgtEl>
                                      </p:cBhvr>
                                    </p:animEffect>
                                    <p:anim calcmode="lin" valueType="num">
                                      <p:cBhvr>
                                        <p:cTn id="82" dur="1000"/>
                                        <p:tgtEl>
                                          <p:spTgt spid="11"/>
                                        </p:tgtEl>
                                        <p:attrNameLst>
                                          <p:attrName>ppt_x</p:attrName>
                                        </p:attrNameLst>
                                      </p:cBhvr>
                                      <p:tavLst>
                                        <p:tav tm="0">
                                          <p:val>
                                            <p:strVal val="ppt_x"/>
                                          </p:val>
                                        </p:tav>
                                        <p:tav tm="100000">
                                          <p:val>
                                            <p:strVal val="ppt_x"/>
                                          </p:val>
                                        </p:tav>
                                      </p:tavLst>
                                    </p:anim>
                                    <p:anim calcmode="lin" valueType="num">
                                      <p:cBhvr>
                                        <p:cTn id="83" dur="1000"/>
                                        <p:tgtEl>
                                          <p:spTgt spid="11"/>
                                        </p:tgtEl>
                                        <p:attrNameLst>
                                          <p:attrName>ppt_y</p:attrName>
                                        </p:attrNameLst>
                                      </p:cBhvr>
                                      <p:tavLst>
                                        <p:tav tm="0">
                                          <p:val>
                                            <p:strVal val="ppt_y"/>
                                          </p:val>
                                        </p:tav>
                                        <p:tav tm="100000">
                                          <p:val>
                                            <p:strVal val="ppt_y+.1"/>
                                          </p:val>
                                        </p:tav>
                                      </p:tavLst>
                                    </p:anim>
                                    <p:set>
                                      <p:cBhvr>
                                        <p:cTn id="84" dur="1" fill="hold">
                                          <p:stCondLst>
                                            <p:cond delay="999"/>
                                          </p:stCondLst>
                                        </p:cTn>
                                        <p:tgtEl>
                                          <p:spTgt spid="11"/>
                                        </p:tgtEl>
                                        <p:attrNameLst>
                                          <p:attrName>style.visibility</p:attrName>
                                        </p:attrNameLst>
                                      </p:cBhvr>
                                      <p:to>
                                        <p:strVal val="hidden"/>
                                      </p:to>
                                    </p:set>
                                  </p:childTnLst>
                                </p:cTn>
                              </p:par>
                            </p:childTnLst>
                          </p:cTn>
                        </p:par>
                        <p:par>
                          <p:cTn id="85" fill="hold">
                            <p:stCondLst>
                              <p:cond delay="20750"/>
                            </p:stCondLst>
                            <p:childTnLst>
                              <p:par>
                                <p:cTn id="86" presetID="2" presetClass="entr" presetSubtype="9" fill="hold" grpId="0" nodeType="afterEffect">
                                  <p:stCondLst>
                                    <p:cond delay="0"/>
                                  </p:stCondLst>
                                  <p:childTnLst>
                                    <p:set>
                                      <p:cBhvr>
                                        <p:cTn id="87" dur="1" fill="hold">
                                          <p:stCondLst>
                                            <p:cond delay="0"/>
                                          </p:stCondLst>
                                        </p:cTn>
                                        <p:tgtEl>
                                          <p:spTgt spid="19">
                                            <p:txEl>
                                              <p:pRg st="0" end="0"/>
                                            </p:txEl>
                                          </p:spTgt>
                                        </p:tgtEl>
                                        <p:attrNameLst>
                                          <p:attrName>style.visibility</p:attrName>
                                        </p:attrNameLst>
                                      </p:cBhvr>
                                      <p:to>
                                        <p:strVal val="visible"/>
                                      </p:to>
                                    </p:set>
                                    <p:anim calcmode="lin" valueType="num">
                                      <p:cBhvr additive="base">
                                        <p:cTn id="88" dur="1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9" dur="1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par>
                          <p:cTn id="90" fill="hold">
                            <p:stCondLst>
                              <p:cond delay="22250"/>
                            </p:stCondLst>
                            <p:childTnLst>
                              <p:par>
                                <p:cTn id="91" presetID="2" presetClass="entr" presetSubtype="9" fill="hold" grpId="0" nodeType="afterEffect">
                                  <p:stCondLst>
                                    <p:cond delay="0"/>
                                  </p:stCondLst>
                                  <p:childTnLst>
                                    <p:set>
                                      <p:cBhvr>
                                        <p:cTn id="92" dur="1" fill="hold">
                                          <p:stCondLst>
                                            <p:cond delay="0"/>
                                          </p:stCondLst>
                                        </p:cTn>
                                        <p:tgtEl>
                                          <p:spTgt spid="19">
                                            <p:txEl>
                                              <p:pRg st="1" end="1"/>
                                            </p:txEl>
                                          </p:spTgt>
                                        </p:tgtEl>
                                        <p:attrNameLst>
                                          <p:attrName>style.visibility</p:attrName>
                                        </p:attrNameLst>
                                      </p:cBhvr>
                                      <p:to>
                                        <p:strVal val="visible"/>
                                      </p:to>
                                    </p:set>
                                    <p:anim calcmode="lin" valueType="num">
                                      <p:cBhvr additive="base">
                                        <p:cTn id="93" dur="1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94" dur="1500" fill="hold"/>
                                        <p:tgtEl>
                                          <p:spTgt spid="19">
                                            <p:txEl>
                                              <p:pRg st="1" end="1"/>
                                            </p:txEl>
                                          </p:spTgt>
                                        </p:tgtEl>
                                        <p:attrNameLst>
                                          <p:attrName>ppt_y</p:attrName>
                                        </p:attrNameLst>
                                      </p:cBhvr>
                                      <p:tavLst>
                                        <p:tav tm="0">
                                          <p:val>
                                            <p:strVal val="0-#ppt_h/2"/>
                                          </p:val>
                                        </p:tav>
                                        <p:tav tm="100000">
                                          <p:val>
                                            <p:strVal val="#ppt_y"/>
                                          </p:val>
                                        </p:tav>
                                      </p:tavLst>
                                    </p:anim>
                                  </p:childTnLst>
                                </p:cTn>
                              </p:par>
                            </p:childTnLst>
                          </p:cTn>
                        </p:par>
                        <p:par>
                          <p:cTn id="95" fill="hold">
                            <p:stCondLst>
                              <p:cond delay="23750"/>
                            </p:stCondLst>
                            <p:childTnLst>
                              <p:par>
                                <p:cTn id="96" presetID="2" presetClass="entr" presetSubtype="9" fill="hold" grpId="0" nodeType="afterEffect">
                                  <p:stCondLst>
                                    <p:cond delay="0"/>
                                  </p:stCondLst>
                                  <p:childTnLst>
                                    <p:set>
                                      <p:cBhvr>
                                        <p:cTn id="97" dur="1" fill="hold">
                                          <p:stCondLst>
                                            <p:cond delay="0"/>
                                          </p:stCondLst>
                                        </p:cTn>
                                        <p:tgtEl>
                                          <p:spTgt spid="19">
                                            <p:txEl>
                                              <p:pRg st="2" end="2"/>
                                            </p:txEl>
                                          </p:spTgt>
                                        </p:tgtEl>
                                        <p:attrNameLst>
                                          <p:attrName>style.visibility</p:attrName>
                                        </p:attrNameLst>
                                      </p:cBhvr>
                                      <p:to>
                                        <p:strVal val="visible"/>
                                      </p:to>
                                    </p:set>
                                    <p:anim calcmode="lin" valueType="num">
                                      <p:cBhvr additive="base">
                                        <p:cTn id="98" dur="1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99" dur="1500" fill="hold"/>
                                        <p:tgtEl>
                                          <p:spTgt spid="19">
                                            <p:txEl>
                                              <p:pRg st="2" end="2"/>
                                            </p:txEl>
                                          </p:spTgt>
                                        </p:tgtEl>
                                        <p:attrNameLst>
                                          <p:attrName>ppt_y</p:attrName>
                                        </p:attrNameLst>
                                      </p:cBhvr>
                                      <p:tavLst>
                                        <p:tav tm="0">
                                          <p:val>
                                            <p:strVal val="0-#ppt_h/2"/>
                                          </p:val>
                                        </p:tav>
                                        <p:tav tm="100000">
                                          <p:val>
                                            <p:strVal val="#ppt_y"/>
                                          </p:val>
                                        </p:tav>
                                      </p:tavLst>
                                    </p:anim>
                                  </p:childTnLst>
                                </p:cTn>
                              </p:par>
                            </p:childTnLst>
                          </p:cTn>
                        </p:par>
                        <p:par>
                          <p:cTn id="100" fill="hold">
                            <p:stCondLst>
                              <p:cond delay="25250"/>
                            </p:stCondLst>
                            <p:childTnLst>
                              <p:par>
                                <p:cTn id="101" presetID="42" presetClass="exit" presetSubtype="0" fill="hold" grpId="1" nodeType="afterEffect">
                                  <p:stCondLst>
                                    <p:cond delay="750"/>
                                  </p:stCondLst>
                                  <p:childTnLst>
                                    <p:animEffect transition="out" filter="fade">
                                      <p:cBhvr>
                                        <p:cTn id="102" dur="500"/>
                                        <p:tgtEl>
                                          <p:spTgt spid="19">
                                            <p:txEl>
                                              <p:pRg st="0" end="0"/>
                                            </p:txEl>
                                          </p:spTgt>
                                        </p:tgtEl>
                                      </p:cBhvr>
                                    </p:animEffect>
                                    <p:anim calcmode="lin" valueType="num">
                                      <p:cBhvr>
                                        <p:cTn id="103" dur="500"/>
                                        <p:tgtEl>
                                          <p:spTgt spid="19">
                                            <p:txEl>
                                              <p:pRg st="0" end="0"/>
                                            </p:txEl>
                                          </p:spTgt>
                                        </p:tgtEl>
                                        <p:attrNameLst>
                                          <p:attrName>ppt_x</p:attrName>
                                        </p:attrNameLst>
                                      </p:cBhvr>
                                      <p:tavLst>
                                        <p:tav tm="0">
                                          <p:val>
                                            <p:strVal val="ppt_x"/>
                                          </p:val>
                                        </p:tav>
                                        <p:tav tm="100000">
                                          <p:val>
                                            <p:strVal val="ppt_x"/>
                                          </p:val>
                                        </p:tav>
                                      </p:tavLst>
                                    </p:anim>
                                    <p:anim calcmode="lin" valueType="num">
                                      <p:cBhvr>
                                        <p:cTn id="104" dur="500"/>
                                        <p:tgtEl>
                                          <p:spTgt spid="19">
                                            <p:txEl>
                                              <p:pRg st="0" end="0"/>
                                            </p:txEl>
                                          </p:spTgt>
                                        </p:tgtEl>
                                        <p:attrNameLst>
                                          <p:attrName>ppt_y</p:attrName>
                                        </p:attrNameLst>
                                      </p:cBhvr>
                                      <p:tavLst>
                                        <p:tav tm="0">
                                          <p:val>
                                            <p:strVal val="ppt_y"/>
                                          </p:val>
                                        </p:tav>
                                        <p:tav tm="100000">
                                          <p:val>
                                            <p:strVal val="ppt_y+.1"/>
                                          </p:val>
                                        </p:tav>
                                      </p:tavLst>
                                    </p:anim>
                                    <p:set>
                                      <p:cBhvr>
                                        <p:cTn id="105" dur="1" fill="hold">
                                          <p:stCondLst>
                                            <p:cond delay="499"/>
                                          </p:stCondLst>
                                        </p:cTn>
                                        <p:tgtEl>
                                          <p:spTgt spid="19">
                                            <p:txEl>
                                              <p:pRg st="0" end="0"/>
                                            </p:txEl>
                                          </p:spTgt>
                                        </p:tgtEl>
                                        <p:attrNameLst>
                                          <p:attrName>style.visibility</p:attrName>
                                        </p:attrNameLst>
                                      </p:cBhvr>
                                      <p:to>
                                        <p:strVal val="hidden"/>
                                      </p:to>
                                    </p:set>
                                  </p:childTnLst>
                                </p:cTn>
                              </p:par>
                            </p:childTnLst>
                          </p:cTn>
                        </p:par>
                        <p:par>
                          <p:cTn id="106" fill="hold">
                            <p:stCondLst>
                              <p:cond delay="26500"/>
                            </p:stCondLst>
                            <p:childTnLst>
                              <p:par>
                                <p:cTn id="107" presetID="42" presetClass="exit" presetSubtype="0" fill="hold" grpId="1" nodeType="afterEffect">
                                  <p:stCondLst>
                                    <p:cond delay="750"/>
                                  </p:stCondLst>
                                  <p:childTnLst>
                                    <p:animEffect transition="out" filter="fade">
                                      <p:cBhvr>
                                        <p:cTn id="108" dur="500"/>
                                        <p:tgtEl>
                                          <p:spTgt spid="19">
                                            <p:txEl>
                                              <p:pRg st="1" end="1"/>
                                            </p:txEl>
                                          </p:spTgt>
                                        </p:tgtEl>
                                      </p:cBhvr>
                                    </p:animEffect>
                                    <p:anim calcmode="lin" valueType="num">
                                      <p:cBhvr>
                                        <p:cTn id="109" dur="500"/>
                                        <p:tgtEl>
                                          <p:spTgt spid="19">
                                            <p:txEl>
                                              <p:pRg st="1" end="1"/>
                                            </p:txEl>
                                          </p:spTgt>
                                        </p:tgtEl>
                                        <p:attrNameLst>
                                          <p:attrName>ppt_x</p:attrName>
                                        </p:attrNameLst>
                                      </p:cBhvr>
                                      <p:tavLst>
                                        <p:tav tm="0">
                                          <p:val>
                                            <p:strVal val="ppt_x"/>
                                          </p:val>
                                        </p:tav>
                                        <p:tav tm="100000">
                                          <p:val>
                                            <p:strVal val="ppt_x"/>
                                          </p:val>
                                        </p:tav>
                                      </p:tavLst>
                                    </p:anim>
                                    <p:anim calcmode="lin" valueType="num">
                                      <p:cBhvr>
                                        <p:cTn id="110" dur="500"/>
                                        <p:tgtEl>
                                          <p:spTgt spid="19">
                                            <p:txEl>
                                              <p:pRg st="1" end="1"/>
                                            </p:txEl>
                                          </p:spTgt>
                                        </p:tgtEl>
                                        <p:attrNameLst>
                                          <p:attrName>ppt_y</p:attrName>
                                        </p:attrNameLst>
                                      </p:cBhvr>
                                      <p:tavLst>
                                        <p:tav tm="0">
                                          <p:val>
                                            <p:strVal val="ppt_y"/>
                                          </p:val>
                                        </p:tav>
                                        <p:tav tm="100000">
                                          <p:val>
                                            <p:strVal val="ppt_y+.1"/>
                                          </p:val>
                                        </p:tav>
                                      </p:tavLst>
                                    </p:anim>
                                    <p:set>
                                      <p:cBhvr>
                                        <p:cTn id="111" dur="1" fill="hold">
                                          <p:stCondLst>
                                            <p:cond delay="499"/>
                                          </p:stCondLst>
                                        </p:cTn>
                                        <p:tgtEl>
                                          <p:spTgt spid="19">
                                            <p:txEl>
                                              <p:pRg st="1" end="1"/>
                                            </p:txEl>
                                          </p:spTgt>
                                        </p:tgtEl>
                                        <p:attrNameLst>
                                          <p:attrName>style.visibility</p:attrName>
                                        </p:attrNameLst>
                                      </p:cBhvr>
                                      <p:to>
                                        <p:strVal val="hidden"/>
                                      </p:to>
                                    </p:set>
                                  </p:childTnLst>
                                </p:cTn>
                              </p:par>
                            </p:childTnLst>
                          </p:cTn>
                        </p:par>
                        <p:par>
                          <p:cTn id="112" fill="hold">
                            <p:stCondLst>
                              <p:cond delay="27750"/>
                            </p:stCondLst>
                            <p:childTnLst>
                              <p:par>
                                <p:cTn id="113" presetID="42" presetClass="exit" presetSubtype="0" fill="hold" grpId="1" nodeType="afterEffect">
                                  <p:stCondLst>
                                    <p:cond delay="750"/>
                                  </p:stCondLst>
                                  <p:childTnLst>
                                    <p:animEffect transition="out" filter="fade">
                                      <p:cBhvr>
                                        <p:cTn id="114" dur="500"/>
                                        <p:tgtEl>
                                          <p:spTgt spid="19">
                                            <p:txEl>
                                              <p:pRg st="2" end="2"/>
                                            </p:txEl>
                                          </p:spTgt>
                                        </p:tgtEl>
                                      </p:cBhvr>
                                    </p:animEffect>
                                    <p:anim calcmode="lin" valueType="num">
                                      <p:cBhvr>
                                        <p:cTn id="115" dur="500"/>
                                        <p:tgtEl>
                                          <p:spTgt spid="19">
                                            <p:txEl>
                                              <p:pRg st="2" end="2"/>
                                            </p:txEl>
                                          </p:spTgt>
                                        </p:tgtEl>
                                        <p:attrNameLst>
                                          <p:attrName>ppt_x</p:attrName>
                                        </p:attrNameLst>
                                      </p:cBhvr>
                                      <p:tavLst>
                                        <p:tav tm="0">
                                          <p:val>
                                            <p:strVal val="ppt_x"/>
                                          </p:val>
                                        </p:tav>
                                        <p:tav tm="100000">
                                          <p:val>
                                            <p:strVal val="ppt_x"/>
                                          </p:val>
                                        </p:tav>
                                      </p:tavLst>
                                    </p:anim>
                                    <p:anim calcmode="lin" valueType="num">
                                      <p:cBhvr>
                                        <p:cTn id="116" dur="500"/>
                                        <p:tgtEl>
                                          <p:spTgt spid="19">
                                            <p:txEl>
                                              <p:pRg st="2" end="2"/>
                                            </p:txEl>
                                          </p:spTgt>
                                        </p:tgtEl>
                                        <p:attrNameLst>
                                          <p:attrName>ppt_y</p:attrName>
                                        </p:attrNameLst>
                                      </p:cBhvr>
                                      <p:tavLst>
                                        <p:tav tm="0">
                                          <p:val>
                                            <p:strVal val="ppt_y"/>
                                          </p:val>
                                        </p:tav>
                                        <p:tav tm="100000">
                                          <p:val>
                                            <p:strVal val="ppt_y+.1"/>
                                          </p:val>
                                        </p:tav>
                                      </p:tavLst>
                                    </p:anim>
                                    <p:set>
                                      <p:cBhvr>
                                        <p:cTn id="117" dur="1" fill="hold">
                                          <p:stCondLst>
                                            <p:cond delay="499"/>
                                          </p:stCondLst>
                                        </p:cTn>
                                        <p:tgtEl>
                                          <p:spTgt spid="19">
                                            <p:txEl>
                                              <p:pRg st="2" end="2"/>
                                            </p:txEl>
                                          </p:spTgt>
                                        </p:tgtEl>
                                        <p:attrNameLst>
                                          <p:attrName>style.visibility</p:attrName>
                                        </p:attrNameLst>
                                      </p:cBhvr>
                                      <p:to>
                                        <p:strVal val="hidden"/>
                                      </p:to>
                                    </p:set>
                                  </p:childTnLst>
                                </p:cTn>
                              </p:par>
                            </p:childTnLst>
                          </p:cTn>
                        </p:par>
                        <p:par>
                          <p:cTn id="118" fill="hold">
                            <p:stCondLst>
                              <p:cond delay="29000"/>
                            </p:stCondLst>
                            <p:childTnLst>
                              <p:par>
                                <p:cTn id="119" presetID="2" presetClass="entr" presetSubtype="9" fill="hold" grpId="0" nodeType="afterEffect">
                                  <p:stCondLst>
                                    <p:cond delay="0"/>
                                  </p:stCondLst>
                                  <p:childTnLst>
                                    <p:set>
                                      <p:cBhvr>
                                        <p:cTn id="120" dur="1" fill="hold">
                                          <p:stCondLst>
                                            <p:cond delay="0"/>
                                          </p:stCondLst>
                                        </p:cTn>
                                        <p:tgtEl>
                                          <p:spTgt spid="22"/>
                                        </p:tgtEl>
                                        <p:attrNameLst>
                                          <p:attrName>style.visibility</p:attrName>
                                        </p:attrNameLst>
                                      </p:cBhvr>
                                      <p:to>
                                        <p:strVal val="visible"/>
                                      </p:to>
                                    </p:set>
                                    <p:anim calcmode="lin" valueType="num">
                                      <p:cBhvr additive="base">
                                        <p:cTn id="121" dur="2250" fill="hold"/>
                                        <p:tgtEl>
                                          <p:spTgt spid="22"/>
                                        </p:tgtEl>
                                        <p:attrNameLst>
                                          <p:attrName>ppt_x</p:attrName>
                                        </p:attrNameLst>
                                      </p:cBhvr>
                                      <p:tavLst>
                                        <p:tav tm="0">
                                          <p:val>
                                            <p:strVal val="0-#ppt_w/2"/>
                                          </p:val>
                                        </p:tav>
                                        <p:tav tm="100000">
                                          <p:val>
                                            <p:strVal val="#ppt_x"/>
                                          </p:val>
                                        </p:tav>
                                      </p:tavLst>
                                    </p:anim>
                                    <p:anim calcmode="lin" valueType="num">
                                      <p:cBhvr additive="base">
                                        <p:cTn id="122" dur="2250" fill="hold"/>
                                        <p:tgtEl>
                                          <p:spTgt spid="22"/>
                                        </p:tgtEl>
                                        <p:attrNameLst>
                                          <p:attrName>ppt_y</p:attrName>
                                        </p:attrNameLst>
                                      </p:cBhvr>
                                      <p:tavLst>
                                        <p:tav tm="0">
                                          <p:val>
                                            <p:strVal val="0-#ppt_h/2"/>
                                          </p:val>
                                        </p:tav>
                                        <p:tav tm="100000">
                                          <p:val>
                                            <p:strVal val="#ppt_y"/>
                                          </p:val>
                                        </p:tav>
                                      </p:tavLst>
                                    </p:anim>
                                  </p:childTnLst>
                                </p:cTn>
                              </p:par>
                              <p:par>
                                <p:cTn id="123" presetID="53" presetClass="entr" presetSubtype="16"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250" fill="hold"/>
                                        <p:tgtEl>
                                          <p:spTgt spid="23"/>
                                        </p:tgtEl>
                                        <p:attrNameLst>
                                          <p:attrName>ppt_w</p:attrName>
                                        </p:attrNameLst>
                                      </p:cBhvr>
                                      <p:tavLst>
                                        <p:tav tm="0">
                                          <p:val>
                                            <p:fltVal val="0"/>
                                          </p:val>
                                        </p:tav>
                                        <p:tav tm="100000">
                                          <p:val>
                                            <p:strVal val="#ppt_w"/>
                                          </p:val>
                                        </p:tav>
                                      </p:tavLst>
                                    </p:anim>
                                    <p:anim calcmode="lin" valueType="num">
                                      <p:cBhvr>
                                        <p:cTn id="126" dur="250" fill="hold"/>
                                        <p:tgtEl>
                                          <p:spTgt spid="23"/>
                                        </p:tgtEl>
                                        <p:attrNameLst>
                                          <p:attrName>ppt_h</p:attrName>
                                        </p:attrNameLst>
                                      </p:cBhvr>
                                      <p:tavLst>
                                        <p:tav tm="0">
                                          <p:val>
                                            <p:fltVal val="0"/>
                                          </p:val>
                                        </p:tav>
                                        <p:tav tm="100000">
                                          <p:val>
                                            <p:strVal val="#ppt_h"/>
                                          </p:val>
                                        </p:tav>
                                      </p:tavLst>
                                    </p:anim>
                                    <p:animEffect transition="in" filter="fade">
                                      <p:cBhvr>
                                        <p:cTn id="127" dur="250"/>
                                        <p:tgtEl>
                                          <p:spTgt spid="23"/>
                                        </p:tgtEl>
                                      </p:cBhvr>
                                    </p:animEffect>
                                  </p:childTnLst>
                                </p:cTn>
                              </p:par>
                              <p:par>
                                <p:cTn id="128" presetID="53" presetClass="entr" presetSubtype="16" fill="hold" nodeType="withEffect">
                                  <p:stCondLst>
                                    <p:cond delay="0"/>
                                  </p:stCondLst>
                                  <p:childTnLst>
                                    <p:set>
                                      <p:cBhvr>
                                        <p:cTn id="129" dur="1" fill="hold">
                                          <p:stCondLst>
                                            <p:cond delay="0"/>
                                          </p:stCondLst>
                                        </p:cTn>
                                        <p:tgtEl>
                                          <p:spTgt spid="21"/>
                                        </p:tgtEl>
                                        <p:attrNameLst>
                                          <p:attrName>style.visibility</p:attrName>
                                        </p:attrNameLst>
                                      </p:cBhvr>
                                      <p:to>
                                        <p:strVal val="visible"/>
                                      </p:to>
                                    </p:set>
                                    <p:anim calcmode="lin" valueType="num">
                                      <p:cBhvr>
                                        <p:cTn id="130" dur="250" fill="hold"/>
                                        <p:tgtEl>
                                          <p:spTgt spid="21"/>
                                        </p:tgtEl>
                                        <p:attrNameLst>
                                          <p:attrName>ppt_w</p:attrName>
                                        </p:attrNameLst>
                                      </p:cBhvr>
                                      <p:tavLst>
                                        <p:tav tm="0">
                                          <p:val>
                                            <p:fltVal val="0"/>
                                          </p:val>
                                        </p:tav>
                                        <p:tav tm="100000">
                                          <p:val>
                                            <p:strVal val="#ppt_w"/>
                                          </p:val>
                                        </p:tav>
                                      </p:tavLst>
                                    </p:anim>
                                    <p:anim calcmode="lin" valueType="num">
                                      <p:cBhvr>
                                        <p:cTn id="131" dur="250" fill="hold"/>
                                        <p:tgtEl>
                                          <p:spTgt spid="21"/>
                                        </p:tgtEl>
                                        <p:attrNameLst>
                                          <p:attrName>ppt_h</p:attrName>
                                        </p:attrNameLst>
                                      </p:cBhvr>
                                      <p:tavLst>
                                        <p:tav tm="0">
                                          <p:val>
                                            <p:fltVal val="0"/>
                                          </p:val>
                                        </p:tav>
                                        <p:tav tm="100000">
                                          <p:val>
                                            <p:strVal val="#ppt_h"/>
                                          </p:val>
                                        </p:tav>
                                      </p:tavLst>
                                    </p:anim>
                                    <p:animEffect transition="in" filter="fade">
                                      <p:cBhvr>
                                        <p:cTn id="132" dur="250"/>
                                        <p:tgtEl>
                                          <p:spTgt spid="21"/>
                                        </p:tgtEl>
                                      </p:cBhvr>
                                    </p:animEffect>
                                  </p:childTnLst>
                                </p:cTn>
                              </p:par>
                            </p:childTnLst>
                          </p:cTn>
                        </p:par>
                        <p:par>
                          <p:cTn id="133" fill="hold">
                            <p:stCondLst>
                              <p:cond delay="31250"/>
                            </p:stCondLst>
                            <p:childTnLst>
                              <p:par>
                                <p:cTn id="134" presetID="42" presetClass="exit" presetSubtype="0" fill="hold" grpId="1" nodeType="afterEffect">
                                  <p:stCondLst>
                                    <p:cond delay="8750"/>
                                  </p:stCondLst>
                                  <p:childTnLst>
                                    <p:animEffect transition="out" filter="fade">
                                      <p:cBhvr>
                                        <p:cTn id="135" dur="750"/>
                                        <p:tgtEl>
                                          <p:spTgt spid="22"/>
                                        </p:tgtEl>
                                      </p:cBhvr>
                                    </p:animEffect>
                                    <p:anim calcmode="lin" valueType="num">
                                      <p:cBhvr>
                                        <p:cTn id="136" dur="750"/>
                                        <p:tgtEl>
                                          <p:spTgt spid="22"/>
                                        </p:tgtEl>
                                        <p:attrNameLst>
                                          <p:attrName>ppt_x</p:attrName>
                                        </p:attrNameLst>
                                      </p:cBhvr>
                                      <p:tavLst>
                                        <p:tav tm="0">
                                          <p:val>
                                            <p:strVal val="ppt_x"/>
                                          </p:val>
                                        </p:tav>
                                        <p:tav tm="100000">
                                          <p:val>
                                            <p:strVal val="ppt_x"/>
                                          </p:val>
                                        </p:tav>
                                      </p:tavLst>
                                    </p:anim>
                                    <p:anim calcmode="lin" valueType="num">
                                      <p:cBhvr>
                                        <p:cTn id="137" dur="750"/>
                                        <p:tgtEl>
                                          <p:spTgt spid="22"/>
                                        </p:tgtEl>
                                        <p:attrNameLst>
                                          <p:attrName>ppt_y</p:attrName>
                                        </p:attrNameLst>
                                      </p:cBhvr>
                                      <p:tavLst>
                                        <p:tav tm="0">
                                          <p:val>
                                            <p:strVal val="ppt_y"/>
                                          </p:val>
                                        </p:tav>
                                        <p:tav tm="100000">
                                          <p:val>
                                            <p:strVal val="ppt_y+.1"/>
                                          </p:val>
                                        </p:tav>
                                      </p:tavLst>
                                    </p:anim>
                                    <p:set>
                                      <p:cBhvr>
                                        <p:cTn id="138" dur="1" fill="hold">
                                          <p:stCondLst>
                                            <p:cond delay="74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19" grpId="1" uiExpand="1" build="p"/>
      <p:bldP spid="8" grpId="0"/>
      <p:bldP spid="8" grpId="1"/>
      <p:bldP spid="9" grpId="0"/>
      <p:bldP spid="9" grpId="1"/>
      <p:bldP spid="10" grpId="0"/>
      <p:bldP spid="10" grpId="1"/>
      <p:bldP spid="11" grpId="0"/>
      <p:bldP spid="11"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179512" y="225989"/>
            <a:ext cx="8964488" cy="4407360"/>
          </a:xfrm>
          <a:prstGeom prst="rect">
            <a:avLst/>
          </a:prstGeom>
        </p:spPr>
        <p:txBody>
          <a:bodyPr wrap="square">
            <a:spAutoFit/>
          </a:bodyPr>
          <a:lstStyle/>
          <a:p>
            <a:r>
              <a:rPr lang="sk-SK" sz="3600" b="1" dirty="0" err="1">
                <a:ln>
                  <a:solidFill>
                    <a:srgbClr val="92D050"/>
                  </a:solidFill>
                </a:ln>
                <a:solidFill>
                  <a:srgbClr val="008000"/>
                </a:solidFill>
                <a:effectLst>
                  <a:reflection blurRad="6350" stA="55000" endA="300" endPos="45500" dir="5400000" sy="-100000" algn="bl" rotWithShape="0"/>
                </a:effectLst>
                <a:latin typeface="Arial Narrow" pitchFamily="34" charset="0"/>
              </a:rPr>
              <a:t>The</a:t>
            </a:r>
            <a:r>
              <a:rPr lang="sk-SK" sz="3600" b="1" dirty="0">
                <a:ln>
                  <a:solidFill>
                    <a:srgbClr val="92D050"/>
                  </a:solidFill>
                </a:ln>
                <a:solidFill>
                  <a:srgbClr val="008000"/>
                </a:solidFill>
                <a:effectLst>
                  <a:reflection blurRad="6350" stA="55000" endA="300" endPos="45500" dir="5400000" sy="-100000" algn="bl" rotWithShape="0"/>
                </a:effectLst>
                <a:latin typeface="Arial Narrow" pitchFamily="34" charset="0"/>
              </a:rPr>
              <a:t> </a:t>
            </a:r>
            <a:r>
              <a:rPr lang="sk-SK" sz="3600" b="1" dirty="0" err="1" smtClean="0">
                <a:ln>
                  <a:solidFill>
                    <a:srgbClr val="92D050"/>
                  </a:solidFill>
                </a:ln>
                <a:solidFill>
                  <a:srgbClr val="008000"/>
                </a:solidFill>
                <a:effectLst>
                  <a:reflection blurRad="6350" stA="55000" endA="300" endPos="45500" dir="5400000" sy="-100000" algn="bl" rotWithShape="0"/>
                </a:effectLst>
                <a:latin typeface="Arial Narrow" pitchFamily="34" charset="0"/>
              </a:rPr>
              <a:t>achievements</a:t>
            </a:r>
            <a:r>
              <a:rPr lang="sk-SK" sz="3600" b="1" dirty="0" smtClean="0">
                <a:ln>
                  <a:solidFill>
                    <a:srgbClr val="92D050"/>
                  </a:solidFill>
                </a:ln>
                <a:solidFill>
                  <a:srgbClr val="008000"/>
                </a:solidFill>
                <a:effectLst>
                  <a:reflection blurRad="6350" stA="55000" endA="300" endPos="45500" dir="5400000" sy="-100000" algn="bl" rotWithShape="0"/>
                </a:effectLst>
                <a:latin typeface="Arial Narrow" pitchFamily="34" charset="0"/>
              </a:rPr>
              <a:t> </a:t>
            </a:r>
            <a:r>
              <a:rPr lang="sk-SK" sz="3600" b="1" dirty="0">
                <a:ln>
                  <a:solidFill>
                    <a:srgbClr val="92D050"/>
                  </a:solidFill>
                </a:ln>
                <a:solidFill>
                  <a:srgbClr val="008000"/>
                </a:solidFill>
                <a:effectLst>
                  <a:reflection blurRad="6350" stA="55000" endA="300" endPos="45500" dir="5400000" sy="-100000" algn="bl" rotWithShape="0"/>
                </a:effectLst>
                <a:latin typeface="Arial Narrow" pitchFamily="34" charset="0"/>
              </a:rPr>
              <a:t>of our students 2015 – 2016</a:t>
            </a:r>
          </a:p>
          <a:p>
            <a:pPr marL="342900" indent="-342900">
              <a:spcBef>
                <a:spcPct val="20000"/>
              </a:spcBef>
              <a:buFont typeface="Wingdings" panose="05000000000000000000" pitchFamily="2" charset="2"/>
              <a:buChar char="ü"/>
            </a:pPr>
            <a:r>
              <a:rPr lang="sk-SK" sz="2600" dirty="0">
                <a:solidFill>
                  <a:srgbClr val="006600"/>
                </a:solidFill>
                <a:latin typeface="Arial Narrow" panose="020B0606020202030204" pitchFamily="34" charset="0"/>
                <a:cs typeface="Arial Narrow CE" pitchFamily="34" charset="-18"/>
              </a:rPr>
              <a:t>JA company SEPORtour -  the best JA travel agency 2016</a:t>
            </a:r>
          </a:p>
          <a:p>
            <a:pPr marL="342900" indent="-342900">
              <a:spcBef>
                <a:spcPct val="20000"/>
              </a:spcBef>
              <a:buFont typeface="Wingdings" panose="05000000000000000000" pitchFamily="2" charset="2"/>
              <a:buChar char="ü"/>
            </a:pPr>
            <a:r>
              <a:rPr lang="sk-SK" sz="2600" dirty="0">
                <a:solidFill>
                  <a:srgbClr val="006600"/>
                </a:solidFill>
                <a:latin typeface="Arial Narrow" panose="020B0606020202030204" pitchFamily="34" charset="0"/>
                <a:cs typeface="Arial Narrow CE" pitchFamily="34" charset="-18"/>
              </a:rPr>
              <a:t>JA mascot SEPORtour 2015</a:t>
            </a:r>
          </a:p>
          <a:p>
            <a:pPr marL="342900" indent="-342900">
              <a:spcBef>
                <a:spcPct val="20000"/>
              </a:spcBef>
              <a:buFont typeface="Wingdings" panose="05000000000000000000" pitchFamily="2" charset="2"/>
              <a:buChar char="ü"/>
            </a:pPr>
            <a:r>
              <a:rPr lang="sk-SK" sz="2600" dirty="0">
                <a:solidFill>
                  <a:srgbClr val="006600"/>
                </a:solidFill>
                <a:latin typeface="Arial Narrow" panose="020B0606020202030204" pitchFamily="34" charset="0"/>
                <a:cs typeface="Arial Narrow CE" pitchFamily="34" charset="-18"/>
              </a:rPr>
              <a:t>Young Eco-farmer 2016 – the 1st place</a:t>
            </a:r>
          </a:p>
          <a:p>
            <a:pPr marL="342900" indent="-342900">
              <a:spcBef>
                <a:spcPct val="20000"/>
              </a:spcBef>
              <a:buFont typeface="Wingdings" panose="05000000000000000000" pitchFamily="2" charset="2"/>
              <a:buChar char="ü"/>
            </a:pPr>
            <a:r>
              <a:rPr lang="sk-SK" sz="2600" dirty="0">
                <a:solidFill>
                  <a:srgbClr val="006600"/>
                </a:solidFill>
                <a:latin typeface="Arial Narrow" panose="020B0606020202030204" pitchFamily="34" charset="0"/>
                <a:cs typeface="Arial Narrow CE" pitchFamily="34" charset="-18"/>
              </a:rPr>
              <a:t>Flower arranging competitions (Flora, Easter in  Pruské, Košice) – the 1st </a:t>
            </a:r>
            <a:r>
              <a:rPr lang="en-US" sz="2600" dirty="0">
                <a:solidFill>
                  <a:srgbClr val="006600"/>
                </a:solidFill>
                <a:latin typeface="Arial Narrow" panose="020B0606020202030204" pitchFamily="34" charset="0"/>
                <a:cs typeface="Arial Narrow CE" pitchFamily="34" charset="-18"/>
              </a:rPr>
              <a:t> </a:t>
            </a:r>
            <a:r>
              <a:rPr lang="sk-SK" sz="2600" dirty="0">
                <a:solidFill>
                  <a:srgbClr val="006600"/>
                </a:solidFill>
                <a:latin typeface="Arial Narrow" panose="020B0606020202030204" pitchFamily="34" charset="0"/>
                <a:cs typeface="Arial Narrow CE" pitchFamily="34" charset="-18"/>
              </a:rPr>
              <a:t>places</a:t>
            </a:r>
          </a:p>
          <a:p>
            <a:pPr marL="342900" indent="-342900">
              <a:spcBef>
                <a:spcPct val="20000"/>
              </a:spcBef>
              <a:buFont typeface="Wingdings" panose="05000000000000000000" pitchFamily="2" charset="2"/>
              <a:buChar char="ü"/>
            </a:pPr>
            <a:r>
              <a:rPr lang="sk-SK" sz="2600" dirty="0">
                <a:solidFill>
                  <a:srgbClr val="006600"/>
                </a:solidFill>
                <a:latin typeface="Arial Narrow" panose="020B0606020202030204" pitchFamily="34" charset="0"/>
                <a:cs typeface="Arial Narrow CE" pitchFamily="34" charset="-18"/>
              </a:rPr>
              <a:t>Top agri girl 2015 –  the 2nd place </a:t>
            </a:r>
          </a:p>
          <a:p>
            <a:pPr marL="342900" indent="-342900">
              <a:spcBef>
                <a:spcPct val="20000"/>
              </a:spcBef>
              <a:buFont typeface="Wingdings" panose="05000000000000000000" pitchFamily="2" charset="2"/>
              <a:buChar char="ü"/>
            </a:pPr>
            <a:r>
              <a:rPr lang="sk-SK" sz="2600" dirty="0">
                <a:solidFill>
                  <a:srgbClr val="006600"/>
                </a:solidFill>
                <a:latin typeface="Arial Narrow" panose="020B0606020202030204" pitchFamily="34" charset="0"/>
                <a:cs typeface="Arial Narrow CE" pitchFamily="34" charset="-18"/>
              </a:rPr>
              <a:t>Top agri boy 2016 –  the 3rd place ...</a:t>
            </a:r>
          </a:p>
          <a:p>
            <a:pPr marL="342900" indent="-342900">
              <a:spcBef>
                <a:spcPct val="20000"/>
              </a:spcBef>
              <a:buFont typeface="Wingdings" panose="05000000000000000000" pitchFamily="2" charset="2"/>
              <a:buChar char="ü"/>
            </a:pPr>
            <a:endParaRPr lang="sk-SK" sz="2600" dirty="0">
              <a:solidFill>
                <a:srgbClr val="006600"/>
              </a:solidFill>
              <a:latin typeface="Arial Narrow" panose="020B0606020202030204" pitchFamily="34" charset="0"/>
              <a:cs typeface="Arial Narrow CE" pitchFamily="34" charset="-18"/>
            </a:endParaRPr>
          </a:p>
        </p:txBody>
      </p:sp>
      <p:grpSp>
        <p:nvGrpSpPr>
          <p:cNvPr id="2" name="Group 1"/>
          <p:cNvGrpSpPr/>
          <p:nvPr/>
        </p:nvGrpSpPr>
        <p:grpSpPr>
          <a:xfrm>
            <a:off x="-579875" y="4149079"/>
            <a:ext cx="9756576" cy="2756887"/>
            <a:chOff x="-612576" y="3871455"/>
            <a:chExt cx="9976827" cy="3034512"/>
          </a:xfrm>
        </p:grpSpPr>
        <p:pic>
          <p:nvPicPr>
            <p:cNvPr id="9" name="Picture 6" descr="http://www.spospredza.edu.sk/wp-content/gallery/mladytvorca16/20160428_0943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6" y="3871455"/>
              <a:ext cx="5339257" cy="3003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2" descr="http://www.spospredza.edu.sk/wp-content/gallery/malinovsky-valentin16/12687803_1007968322608358_8980732372391138102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83868" y="3871455"/>
              <a:ext cx="2007939" cy="3030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melu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1807" y="3871455"/>
              <a:ext cx="1910854" cy="3030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descr="C:\Users\Uživateľ\Desktop\Nový priečinok (2)\20160527_0909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302661" y="3871455"/>
              <a:ext cx="2061590" cy="3034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76461658"/>
      </p:ext>
    </p:extLst>
  </p:cSld>
  <p:clrMapOvr>
    <a:masterClrMapping/>
  </p:clrMapOvr>
  <mc:AlternateContent xmlns:mc="http://schemas.openxmlformats.org/markup-compatibility/2006" xmlns:p14="http://schemas.microsoft.com/office/powerpoint/2010/main">
    <mc:Choice Requires="p14">
      <p:transition spd="slow" p14:dur="1250" advClick="0" advTm="10000">
        <p14:ripple/>
      </p:transition>
    </mc:Choice>
    <mc:Fallback xmlns="">
      <p:transition spd="slow" advClick="0" advTm="1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24" y="1295694"/>
            <a:ext cx="9301076" cy="57121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Nadpis 2"/>
          <p:cNvSpPr>
            <a:spLocks noGrp="1"/>
          </p:cNvSpPr>
          <p:nvPr>
            <p:ph type="title"/>
          </p:nvPr>
        </p:nvSpPr>
        <p:spPr>
          <a:xfrm>
            <a:off x="-5247" y="-39016"/>
            <a:ext cx="9154745" cy="1143000"/>
          </a:xfrm>
          <a:noFill/>
        </p:spPr>
        <p:txBody>
          <a:bodyPr>
            <a:noAutofit/>
          </a:bodyPr>
          <a:lstStyle/>
          <a:p>
            <a:pPr fontAlgn="auto">
              <a:spcAft>
                <a:spcPts val="0"/>
              </a:spcAft>
              <a:defRPr/>
            </a:pPr>
            <a:r>
              <a:rPr lang="sk-SK" sz="3600" b="1" dirty="0">
                <a:solidFill>
                  <a:srgbClr val="006600"/>
                </a:solidFill>
                <a:latin typeface="Arial Narrow" pitchFamily="34" charset="0"/>
              </a:rPr>
              <a:t>Modern learning classrooms and laboratories</a:t>
            </a:r>
          </a:p>
        </p:txBody>
      </p:sp>
      <p:sp>
        <p:nvSpPr>
          <p:cNvPr id="56321" name="Zástupný symbol obsahu 1"/>
          <p:cNvSpPr>
            <a:spLocks noGrp="1"/>
          </p:cNvSpPr>
          <p:nvPr>
            <p:ph idx="1"/>
          </p:nvPr>
        </p:nvSpPr>
        <p:spPr/>
        <p:txBody>
          <a:bodyPr/>
          <a:lstStyle/>
          <a:p>
            <a:endParaRPr lang="sk-SK" dirty="0" smtClean="0"/>
          </a:p>
        </p:txBody>
      </p:sp>
      <p:pic>
        <p:nvPicPr>
          <p:cNvPr id="7" name="Picture 2" descr="G:\Škola_propagácia\Foto_školské\Foto_zah\dod\p21500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360"/>
          <a:stretch/>
        </p:blipFill>
        <p:spPr bwMode="auto">
          <a:xfrm>
            <a:off x="-148425" y="1295694"/>
            <a:ext cx="9443386" cy="6386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Users\KABINET2\Desktop\dol\vyber polnoskola\IMG_08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27" y="1285477"/>
            <a:ext cx="9291979" cy="56535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425" y="1225065"/>
            <a:ext cx="9443386" cy="57828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424" y="1170550"/>
            <a:ext cx="9443386" cy="56535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9824" y="1484784"/>
            <a:ext cx="4794176" cy="3606238"/>
          </a:xfrm>
          <a:prstGeom prst="rect">
            <a:avLst/>
          </a:prstGeom>
          <a:ln>
            <a:noFill/>
          </a:ln>
          <a:effectLst>
            <a:softEdge rad="112500"/>
          </a:effectLst>
          <a:extLst/>
        </p:spPr>
      </p:pic>
      <p:grpSp>
        <p:nvGrpSpPr>
          <p:cNvPr id="4" name="Skupina 3"/>
          <p:cNvGrpSpPr/>
          <p:nvPr/>
        </p:nvGrpSpPr>
        <p:grpSpPr>
          <a:xfrm>
            <a:off x="-296988" y="1138856"/>
            <a:ext cx="9740514" cy="5800154"/>
            <a:chOff x="3203848" y="1023929"/>
            <a:chExt cx="9740514" cy="5800154"/>
          </a:xfrm>
        </p:grpSpPr>
        <p:pic>
          <p:nvPicPr>
            <p:cNvPr id="1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3203848" y="1023929"/>
              <a:ext cx="9740514" cy="58001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descr="http://www.spospredza.edu.sk/wp-content/gallery/aranzovanie-pruske16/dsc0041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23927" y="4151788"/>
              <a:ext cx="3108813" cy="2332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14" name="Skupina 13"/>
          <p:cNvGrpSpPr/>
          <p:nvPr/>
        </p:nvGrpSpPr>
        <p:grpSpPr>
          <a:xfrm>
            <a:off x="-307575" y="1103984"/>
            <a:ext cx="9809223" cy="5786663"/>
            <a:chOff x="-264979" y="834216"/>
            <a:chExt cx="9444603" cy="5495415"/>
          </a:xfrm>
        </p:grpSpPr>
        <p:pic>
          <p:nvPicPr>
            <p:cNvPr id="15"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64979" y="834216"/>
              <a:ext cx="9444603" cy="54954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51793" y="3789040"/>
              <a:ext cx="3897537" cy="2471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12" name="Obdĺžnik 11"/>
          <p:cNvSpPr/>
          <p:nvPr/>
        </p:nvSpPr>
        <p:spPr>
          <a:xfrm>
            <a:off x="58440" y="-29779"/>
            <a:ext cx="9085560" cy="1200329"/>
          </a:xfrm>
          <a:prstGeom prst="rect">
            <a:avLst/>
          </a:prstGeom>
        </p:spPr>
        <p:txBody>
          <a:bodyPr wrap="square">
            <a:spAutoFit/>
          </a:bodyPr>
          <a:lstStyle/>
          <a:p>
            <a:pPr algn="ctr"/>
            <a:r>
              <a:rPr lang="sk-SK" sz="3600" b="1" dirty="0">
                <a:solidFill>
                  <a:srgbClr val="006600"/>
                </a:solidFill>
                <a:latin typeface="Arial Narrow" pitchFamily="34" charset="0"/>
              </a:rPr>
              <a:t>The Centre of Vocational Education and Training in Cynology for Žilina Region</a:t>
            </a:r>
          </a:p>
        </p:txBody>
      </p:sp>
      <p:sp>
        <p:nvSpPr>
          <p:cNvPr id="18" name="Obdĺžnik 17"/>
          <p:cNvSpPr/>
          <p:nvPr/>
        </p:nvSpPr>
        <p:spPr>
          <a:xfrm>
            <a:off x="-19736" y="216442"/>
            <a:ext cx="9121011" cy="707886"/>
          </a:xfrm>
          <a:prstGeom prst="rect">
            <a:avLst/>
          </a:prstGeom>
        </p:spPr>
        <p:txBody>
          <a:bodyPr wrap="square">
            <a:spAutoFit/>
          </a:bodyPr>
          <a:lstStyle/>
          <a:p>
            <a:pPr algn="ctr"/>
            <a:r>
              <a:rPr lang="sk-SK" sz="4000" b="1" dirty="0">
                <a:solidFill>
                  <a:srgbClr val="006600"/>
                </a:solidFill>
                <a:latin typeface="Arial Narrow" pitchFamily="34" charset="0"/>
              </a:rPr>
              <a:t>The School Centre of </a:t>
            </a:r>
            <a:r>
              <a:rPr lang="sk-SK" sz="4000" b="1" dirty="0" err="1">
                <a:solidFill>
                  <a:srgbClr val="006600"/>
                </a:solidFill>
                <a:latin typeface="Arial Narrow" pitchFamily="34" charset="0"/>
              </a:rPr>
              <a:t>Garden</a:t>
            </a:r>
            <a:r>
              <a:rPr lang="sk-SK" sz="4000" b="1" dirty="0">
                <a:solidFill>
                  <a:srgbClr val="006600"/>
                </a:solidFill>
                <a:latin typeface="Arial Narrow" pitchFamily="34" charset="0"/>
              </a:rPr>
              <a:t> </a:t>
            </a:r>
            <a:r>
              <a:rPr lang="sk-SK" sz="4000" b="1" dirty="0" err="1" smtClean="0">
                <a:solidFill>
                  <a:srgbClr val="006600"/>
                </a:solidFill>
                <a:latin typeface="Arial Narrow" pitchFamily="34" charset="0"/>
              </a:rPr>
              <a:t>Architecture</a:t>
            </a:r>
            <a:endParaRPr lang="sk-SK" sz="4000" b="1" dirty="0">
              <a:solidFill>
                <a:srgbClr val="006600"/>
              </a:solidFill>
              <a:latin typeface="Arial Narrow" pitchFamily="34" charset="0"/>
            </a:endParaRPr>
          </a:p>
        </p:txBody>
      </p:sp>
    </p:spTree>
    <p:custDataLst>
      <p:tags r:id="rId1"/>
    </p:custDataLst>
    <p:extLst>
      <p:ext uri="{BB962C8B-B14F-4D97-AF65-F5344CB8AC3E}">
        <p14:creationId xmlns:p14="http://schemas.microsoft.com/office/powerpoint/2010/main" val="2675151943"/>
      </p:ext>
    </p:extLst>
  </p:cSld>
  <p:clrMapOvr>
    <a:masterClrMapping/>
  </p:clrMapOvr>
  <mc:AlternateContent xmlns:mc="http://schemas.openxmlformats.org/markup-compatibility/2006" xmlns:p14="http://schemas.microsoft.com/office/powerpoint/2010/main">
    <mc:Choice Requires="p14">
      <p:transition spd="slow" p14:dur="1400" advTm="9788">
        <p14:ripple/>
      </p:transition>
    </mc:Choice>
    <mc:Fallback xmlns="">
      <p:transition spd="slow" advTm="97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afterEffect">
                                  <p:stCondLst>
                                    <p:cond delay="4750"/>
                                  </p:stCondLst>
                                  <p:childTnLst>
                                    <p:anim calcmode="lin" valueType="num">
                                      <p:cBhvr>
                                        <p:cTn id="6" dur="1750"/>
                                        <p:tgtEl>
                                          <p:spTgt spid="14"/>
                                        </p:tgtEl>
                                        <p:attrNameLst>
                                          <p:attrName>ppt_w</p:attrName>
                                        </p:attrNameLst>
                                      </p:cBhvr>
                                      <p:tavLst>
                                        <p:tav tm="0">
                                          <p:val>
                                            <p:strVal val="ppt_w"/>
                                          </p:val>
                                        </p:tav>
                                        <p:tav tm="100000">
                                          <p:val>
                                            <p:fltVal val="0"/>
                                          </p:val>
                                        </p:tav>
                                      </p:tavLst>
                                    </p:anim>
                                    <p:anim calcmode="lin" valueType="num">
                                      <p:cBhvr>
                                        <p:cTn id="7" dur="1750"/>
                                        <p:tgtEl>
                                          <p:spTgt spid="14"/>
                                        </p:tgtEl>
                                        <p:attrNameLst>
                                          <p:attrName>ppt_h</p:attrName>
                                        </p:attrNameLst>
                                      </p:cBhvr>
                                      <p:tavLst>
                                        <p:tav tm="0">
                                          <p:val>
                                            <p:strVal val="ppt_h"/>
                                          </p:val>
                                        </p:tav>
                                        <p:tav tm="100000">
                                          <p:val>
                                            <p:fltVal val="0"/>
                                          </p:val>
                                        </p:tav>
                                      </p:tavLst>
                                    </p:anim>
                                    <p:animEffect transition="out" filter="fade">
                                      <p:cBhvr>
                                        <p:cTn id="8" dur="1750"/>
                                        <p:tgtEl>
                                          <p:spTgt spid="14"/>
                                        </p:tgtEl>
                                      </p:cBhvr>
                                    </p:animEffect>
                                    <p:set>
                                      <p:cBhvr>
                                        <p:cTn id="9" dur="1" fill="hold">
                                          <p:stCondLst>
                                            <p:cond delay="1749"/>
                                          </p:stCondLst>
                                        </p:cTn>
                                        <p:tgtEl>
                                          <p:spTgt spid="14"/>
                                        </p:tgtEl>
                                        <p:attrNameLst>
                                          <p:attrName>style.visibility</p:attrName>
                                        </p:attrNameLst>
                                      </p:cBhvr>
                                      <p:to>
                                        <p:strVal val="hidden"/>
                                      </p:to>
                                    </p:set>
                                  </p:childTnLst>
                                </p:cTn>
                              </p:par>
                              <p:par>
                                <p:cTn id="10" presetID="14" presetClass="exit" presetSubtype="10" fill="hold" grpId="0" nodeType="withEffect">
                                  <p:stCondLst>
                                    <p:cond delay="3500"/>
                                  </p:stCondLst>
                                  <p:childTnLst>
                                    <p:animEffect transition="out" filter="randombar(horizontal)">
                                      <p:cBhvr>
                                        <p:cTn id="11" dur="1750"/>
                                        <p:tgtEl>
                                          <p:spTgt spid="12"/>
                                        </p:tgtEl>
                                      </p:cBhvr>
                                    </p:animEffect>
                                    <p:set>
                                      <p:cBhvr>
                                        <p:cTn id="12" dur="1" fill="hold">
                                          <p:stCondLst>
                                            <p:cond delay="1749"/>
                                          </p:stCondLst>
                                        </p:cTn>
                                        <p:tgtEl>
                                          <p:spTgt spid="12"/>
                                        </p:tgtEl>
                                        <p:attrNameLst>
                                          <p:attrName>style.visibility</p:attrName>
                                        </p:attrNameLst>
                                      </p:cBhvr>
                                      <p:to>
                                        <p:strVal val="hidden"/>
                                      </p:to>
                                    </p:set>
                                  </p:childTnLst>
                                </p:cTn>
                              </p:par>
                            </p:childTnLst>
                          </p:cTn>
                        </p:par>
                        <p:par>
                          <p:cTn id="13" fill="hold">
                            <p:stCondLst>
                              <p:cond delay="6500"/>
                            </p:stCondLst>
                            <p:childTnLst>
                              <p:par>
                                <p:cTn id="14" presetID="53" presetClass="exit" presetSubtype="32" fill="hold" nodeType="afterEffect">
                                  <p:stCondLst>
                                    <p:cond delay="1250"/>
                                  </p:stCondLst>
                                  <p:childTnLst>
                                    <p:anim calcmode="lin" valueType="num">
                                      <p:cBhvr>
                                        <p:cTn id="15" dur="1750"/>
                                        <p:tgtEl>
                                          <p:spTgt spid="5"/>
                                        </p:tgtEl>
                                        <p:attrNameLst>
                                          <p:attrName>ppt_w</p:attrName>
                                        </p:attrNameLst>
                                      </p:cBhvr>
                                      <p:tavLst>
                                        <p:tav tm="0">
                                          <p:val>
                                            <p:strVal val="ppt_w"/>
                                          </p:val>
                                        </p:tav>
                                        <p:tav tm="100000">
                                          <p:val>
                                            <p:fltVal val="0"/>
                                          </p:val>
                                        </p:tav>
                                      </p:tavLst>
                                    </p:anim>
                                    <p:anim calcmode="lin" valueType="num">
                                      <p:cBhvr>
                                        <p:cTn id="16" dur="1750"/>
                                        <p:tgtEl>
                                          <p:spTgt spid="5"/>
                                        </p:tgtEl>
                                        <p:attrNameLst>
                                          <p:attrName>ppt_h</p:attrName>
                                        </p:attrNameLst>
                                      </p:cBhvr>
                                      <p:tavLst>
                                        <p:tav tm="0">
                                          <p:val>
                                            <p:strVal val="ppt_h"/>
                                          </p:val>
                                        </p:tav>
                                        <p:tav tm="100000">
                                          <p:val>
                                            <p:fltVal val="0"/>
                                          </p:val>
                                        </p:tav>
                                      </p:tavLst>
                                    </p:anim>
                                    <p:animEffect transition="out" filter="fade">
                                      <p:cBhvr>
                                        <p:cTn id="17" dur="1750"/>
                                        <p:tgtEl>
                                          <p:spTgt spid="5"/>
                                        </p:tgtEl>
                                      </p:cBhvr>
                                    </p:animEffect>
                                    <p:set>
                                      <p:cBhvr>
                                        <p:cTn id="18" dur="1" fill="hold">
                                          <p:stCondLst>
                                            <p:cond delay="1749"/>
                                          </p:stCondLst>
                                        </p:cTn>
                                        <p:tgtEl>
                                          <p:spTgt spid="5"/>
                                        </p:tgtEl>
                                        <p:attrNameLst>
                                          <p:attrName>style.visibility</p:attrName>
                                        </p:attrNameLst>
                                      </p:cBhvr>
                                      <p:to>
                                        <p:strVal val="hidden"/>
                                      </p:to>
                                    </p:set>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750" fill="hold"/>
                                        <p:tgtEl>
                                          <p:spTgt spid="18"/>
                                        </p:tgtEl>
                                        <p:attrNameLst>
                                          <p:attrName>ppt_x</p:attrName>
                                        </p:attrNameLst>
                                      </p:cBhvr>
                                      <p:tavLst>
                                        <p:tav tm="0">
                                          <p:val>
                                            <p:strVal val="0-#ppt_w/2"/>
                                          </p:val>
                                        </p:tav>
                                        <p:tav tm="100000">
                                          <p:val>
                                            <p:strVal val="#ppt_x"/>
                                          </p:val>
                                        </p:tav>
                                      </p:tavLst>
                                    </p:anim>
                                    <p:anim calcmode="lin" valueType="num">
                                      <p:cBhvr additive="base">
                                        <p:cTn id="22" dur="175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9500"/>
                            </p:stCondLst>
                            <p:childTnLst>
                              <p:par>
                                <p:cTn id="24" presetID="53" presetClass="exit" presetSubtype="32" fill="hold" nodeType="afterEffect">
                                  <p:stCondLst>
                                    <p:cond delay="1750"/>
                                  </p:stCondLst>
                                  <p:childTnLst>
                                    <p:anim calcmode="lin" valueType="num">
                                      <p:cBhvr>
                                        <p:cTn id="25" dur="1750"/>
                                        <p:tgtEl>
                                          <p:spTgt spid="4"/>
                                        </p:tgtEl>
                                        <p:attrNameLst>
                                          <p:attrName>ppt_w</p:attrName>
                                        </p:attrNameLst>
                                      </p:cBhvr>
                                      <p:tavLst>
                                        <p:tav tm="0">
                                          <p:val>
                                            <p:strVal val="ppt_w"/>
                                          </p:val>
                                        </p:tav>
                                        <p:tav tm="100000">
                                          <p:val>
                                            <p:fltVal val="0"/>
                                          </p:val>
                                        </p:tav>
                                      </p:tavLst>
                                    </p:anim>
                                    <p:anim calcmode="lin" valueType="num">
                                      <p:cBhvr>
                                        <p:cTn id="26" dur="1750"/>
                                        <p:tgtEl>
                                          <p:spTgt spid="4"/>
                                        </p:tgtEl>
                                        <p:attrNameLst>
                                          <p:attrName>ppt_h</p:attrName>
                                        </p:attrNameLst>
                                      </p:cBhvr>
                                      <p:tavLst>
                                        <p:tav tm="0">
                                          <p:val>
                                            <p:strVal val="ppt_h"/>
                                          </p:val>
                                        </p:tav>
                                        <p:tav tm="100000">
                                          <p:val>
                                            <p:fltVal val="0"/>
                                          </p:val>
                                        </p:tav>
                                      </p:tavLst>
                                    </p:anim>
                                    <p:animEffect transition="out" filter="fade">
                                      <p:cBhvr>
                                        <p:cTn id="27" dur="1750"/>
                                        <p:tgtEl>
                                          <p:spTgt spid="4"/>
                                        </p:tgtEl>
                                      </p:cBhvr>
                                    </p:animEffect>
                                    <p:set>
                                      <p:cBhvr>
                                        <p:cTn id="28" dur="1" fill="hold">
                                          <p:stCondLst>
                                            <p:cond delay="1749"/>
                                          </p:stCondLst>
                                        </p:cTn>
                                        <p:tgtEl>
                                          <p:spTgt spid="4"/>
                                        </p:tgtEl>
                                        <p:attrNameLst>
                                          <p:attrName>style.visibility</p:attrName>
                                        </p:attrNameLst>
                                      </p:cBhvr>
                                      <p:to>
                                        <p:strVal val="hidden"/>
                                      </p:to>
                                    </p:set>
                                  </p:childTnLst>
                                </p:cTn>
                              </p:par>
                            </p:childTnLst>
                          </p:cTn>
                        </p:par>
                        <p:par>
                          <p:cTn id="29" fill="hold">
                            <p:stCondLst>
                              <p:cond delay="13000"/>
                            </p:stCondLst>
                            <p:childTnLst>
                              <p:par>
                                <p:cTn id="30" presetID="14" presetClass="exit" presetSubtype="10" fill="hold" grpId="1" nodeType="afterEffect">
                                  <p:stCondLst>
                                    <p:cond delay="0"/>
                                  </p:stCondLst>
                                  <p:childTnLst>
                                    <p:animEffect transition="out" filter="randombar(horizontal)">
                                      <p:cBhvr>
                                        <p:cTn id="31" dur="250"/>
                                        <p:tgtEl>
                                          <p:spTgt spid="18"/>
                                        </p:tgtEl>
                                      </p:cBhvr>
                                    </p:animEffect>
                                    <p:set>
                                      <p:cBhvr>
                                        <p:cTn id="32" dur="1" fill="hold">
                                          <p:stCondLst>
                                            <p:cond delay="249"/>
                                          </p:stCondLst>
                                        </p:cTn>
                                        <p:tgtEl>
                                          <p:spTgt spid="18"/>
                                        </p:tgtEl>
                                        <p:attrNameLst>
                                          <p:attrName>style.visibility</p:attrName>
                                        </p:attrNameLst>
                                      </p:cBhvr>
                                      <p:to>
                                        <p:strVal val="hidden"/>
                                      </p:to>
                                    </p:set>
                                  </p:childTnLst>
                                </p:cTn>
                              </p:par>
                            </p:childTnLst>
                          </p:cTn>
                        </p:par>
                        <p:par>
                          <p:cTn id="33" fill="hold">
                            <p:stCondLst>
                              <p:cond delay="13250"/>
                            </p:stCondLst>
                            <p:childTnLst>
                              <p:par>
                                <p:cTn id="34" presetID="53" presetClass="exit" presetSubtype="32" fill="hold" nodeType="afterEffect">
                                  <p:stCondLst>
                                    <p:cond delay="1750"/>
                                  </p:stCondLst>
                                  <p:childTnLst>
                                    <p:anim calcmode="lin" valueType="num">
                                      <p:cBhvr>
                                        <p:cTn id="35" dur="1750"/>
                                        <p:tgtEl>
                                          <p:spTgt spid="2050"/>
                                        </p:tgtEl>
                                        <p:attrNameLst>
                                          <p:attrName>ppt_w</p:attrName>
                                        </p:attrNameLst>
                                      </p:cBhvr>
                                      <p:tavLst>
                                        <p:tav tm="0">
                                          <p:val>
                                            <p:strVal val="ppt_w"/>
                                          </p:val>
                                        </p:tav>
                                        <p:tav tm="100000">
                                          <p:val>
                                            <p:fltVal val="0"/>
                                          </p:val>
                                        </p:tav>
                                      </p:tavLst>
                                    </p:anim>
                                    <p:anim calcmode="lin" valueType="num">
                                      <p:cBhvr>
                                        <p:cTn id="36" dur="1750"/>
                                        <p:tgtEl>
                                          <p:spTgt spid="2050"/>
                                        </p:tgtEl>
                                        <p:attrNameLst>
                                          <p:attrName>ppt_h</p:attrName>
                                        </p:attrNameLst>
                                      </p:cBhvr>
                                      <p:tavLst>
                                        <p:tav tm="0">
                                          <p:val>
                                            <p:strVal val="ppt_h"/>
                                          </p:val>
                                        </p:tav>
                                        <p:tav tm="100000">
                                          <p:val>
                                            <p:fltVal val="0"/>
                                          </p:val>
                                        </p:tav>
                                      </p:tavLst>
                                    </p:anim>
                                    <p:animEffect transition="out" filter="fade">
                                      <p:cBhvr>
                                        <p:cTn id="37" dur="1750"/>
                                        <p:tgtEl>
                                          <p:spTgt spid="2050"/>
                                        </p:tgtEl>
                                      </p:cBhvr>
                                    </p:animEffect>
                                    <p:set>
                                      <p:cBhvr>
                                        <p:cTn id="38" dur="1" fill="hold">
                                          <p:stCondLst>
                                            <p:cond delay="1749"/>
                                          </p:stCondLst>
                                        </p:cTn>
                                        <p:tgtEl>
                                          <p:spTgt spid="2050"/>
                                        </p:tgtEl>
                                        <p:attrNameLst>
                                          <p:attrName>style.visibility</p:attrName>
                                        </p:attrNameLst>
                                      </p:cBhvr>
                                      <p:to>
                                        <p:strVal val="hidden"/>
                                      </p:to>
                                    </p:set>
                                  </p:childTnLst>
                                </p:cTn>
                              </p:par>
                              <p:par>
                                <p:cTn id="39" presetID="2" presetClass="entr" presetSubtype="8"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750" fill="hold"/>
                                        <p:tgtEl>
                                          <p:spTgt spid="3"/>
                                        </p:tgtEl>
                                        <p:attrNameLst>
                                          <p:attrName>ppt_x</p:attrName>
                                        </p:attrNameLst>
                                      </p:cBhvr>
                                      <p:tavLst>
                                        <p:tav tm="0">
                                          <p:val>
                                            <p:strVal val="0-#ppt_w/2"/>
                                          </p:val>
                                        </p:tav>
                                        <p:tav tm="100000">
                                          <p:val>
                                            <p:strVal val="#ppt_x"/>
                                          </p:val>
                                        </p:tav>
                                      </p:tavLst>
                                    </p:anim>
                                    <p:anim calcmode="lin" valueType="num">
                                      <p:cBhvr additive="base">
                                        <p:cTn id="42" dur="1750" fill="hold"/>
                                        <p:tgtEl>
                                          <p:spTgt spid="3"/>
                                        </p:tgtEl>
                                        <p:attrNameLst>
                                          <p:attrName>ppt_y</p:attrName>
                                        </p:attrNameLst>
                                      </p:cBhvr>
                                      <p:tavLst>
                                        <p:tav tm="0">
                                          <p:val>
                                            <p:strVal val="#ppt_y"/>
                                          </p:val>
                                        </p:tav>
                                        <p:tav tm="100000">
                                          <p:val>
                                            <p:strVal val="#ppt_y"/>
                                          </p:val>
                                        </p:tav>
                                      </p:tavLst>
                                    </p:anim>
                                  </p:childTnLst>
                                </p:cTn>
                              </p:par>
                            </p:childTnLst>
                          </p:cTn>
                        </p:par>
                        <p:par>
                          <p:cTn id="43" fill="hold">
                            <p:stCondLst>
                              <p:cond delay="16750"/>
                            </p:stCondLst>
                            <p:childTnLst>
                              <p:par>
                                <p:cTn id="44" presetID="53" presetClass="exit" presetSubtype="32" fill="hold" nodeType="afterEffect">
                                  <p:stCondLst>
                                    <p:cond delay="1750"/>
                                  </p:stCondLst>
                                  <p:childTnLst>
                                    <p:anim calcmode="lin" valueType="num">
                                      <p:cBhvr>
                                        <p:cTn id="45" dur="1750"/>
                                        <p:tgtEl>
                                          <p:spTgt spid="6"/>
                                        </p:tgtEl>
                                        <p:attrNameLst>
                                          <p:attrName>ppt_w</p:attrName>
                                        </p:attrNameLst>
                                      </p:cBhvr>
                                      <p:tavLst>
                                        <p:tav tm="0">
                                          <p:val>
                                            <p:strVal val="ppt_w"/>
                                          </p:val>
                                        </p:tav>
                                        <p:tav tm="100000">
                                          <p:val>
                                            <p:fltVal val="0"/>
                                          </p:val>
                                        </p:tav>
                                      </p:tavLst>
                                    </p:anim>
                                    <p:anim calcmode="lin" valueType="num">
                                      <p:cBhvr>
                                        <p:cTn id="46" dur="1750"/>
                                        <p:tgtEl>
                                          <p:spTgt spid="6"/>
                                        </p:tgtEl>
                                        <p:attrNameLst>
                                          <p:attrName>ppt_h</p:attrName>
                                        </p:attrNameLst>
                                      </p:cBhvr>
                                      <p:tavLst>
                                        <p:tav tm="0">
                                          <p:val>
                                            <p:strVal val="ppt_h"/>
                                          </p:val>
                                        </p:tav>
                                        <p:tav tm="100000">
                                          <p:val>
                                            <p:fltVal val="0"/>
                                          </p:val>
                                        </p:tav>
                                      </p:tavLst>
                                    </p:anim>
                                    <p:animEffect transition="out" filter="fade">
                                      <p:cBhvr>
                                        <p:cTn id="47" dur="1750"/>
                                        <p:tgtEl>
                                          <p:spTgt spid="6"/>
                                        </p:tgtEl>
                                      </p:cBhvr>
                                    </p:animEffect>
                                    <p:set>
                                      <p:cBhvr>
                                        <p:cTn id="48" dur="1" fill="hold">
                                          <p:stCondLst>
                                            <p:cond delay="1749"/>
                                          </p:stCondLst>
                                        </p:cTn>
                                        <p:tgtEl>
                                          <p:spTgt spid="6"/>
                                        </p:tgtEl>
                                        <p:attrNameLst>
                                          <p:attrName>style.visibility</p:attrName>
                                        </p:attrNameLst>
                                      </p:cBhvr>
                                      <p:to>
                                        <p:strVal val="hidden"/>
                                      </p:to>
                                    </p:set>
                                  </p:childTnLst>
                                </p:cTn>
                              </p:par>
                            </p:childTnLst>
                          </p:cTn>
                        </p:par>
                        <p:par>
                          <p:cTn id="49" fill="hold">
                            <p:stCondLst>
                              <p:cond delay="20250"/>
                            </p:stCondLst>
                            <p:childTnLst>
                              <p:par>
                                <p:cTn id="50" presetID="53" presetClass="exit" presetSubtype="32" fill="hold" nodeType="afterEffect">
                                  <p:stCondLst>
                                    <p:cond delay="1750"/>
                                  </p:stCondLst>
                                  <p:childTnLst>
                                    <p:anim calcmode="lin" valueType="num">
                                      <p:cBhvr>
                                        <p:cTn id="51" dur="1750"/>
                                        <p:tgtEl>
                                          <p:spTgt spid="8"/>
                                        </p:tgtEl>
                                        <p:attrNameLst>
                                          <p:attrName>ppt_w</p:attrName>
                                        </p:attrNameLst>
                                      </p:cBhvr>
                                      <p:tavLst>
                                        <p:tav tm="0">
                                          <p:val>
                                            <p:strVal val="ppt_w"/>
                                          </p:val>
                                        </p:tav>
                                        <p:tav tm="100000">
                                          <p:val>
                                            <p:fltVal val="0"/>
                                          </p:val>
                                        </p:tav>
                                      </p:tavLst>
                                    </p:anim>
                                    <p:anim calcmode="lin" valueType="num">
                                      <p:cBhvr>
                                        <p:cTn id="52" dur="1750"/>
                                        <p:tgtEl>
                                          <p:spTgt spid="8"/>
                                        </p:tgtEl>
                                        <p:attrNameLst>
                                          <p:attrName>ppt_h</p:attrName>
                                        </p:attrNameLst>
                                      </p:cBhvr>
                                      <p:tavLst>
                                        <p:tav tm="0">
                                          <p:val>
                                            <p:strVal val="ppt_h"/>
                                          </p:val>
                                        </p:tav>
                                        <p:tav tm="100000">
                                          <p:val>
                                            <p:fltVal val="0"/>
                                          </p:val>
                                        </p:tav>
                                      </p:tavLst>
                                    </p:anim>
                                    <p:animEffect transition="out" filter="fade">
                                      <p:cBhvr>
                                        <p:cTn id="53" dur="1750"/>
                                        <p:tgtEl>
                                          <p:spTgt spid="8"/>
                                        </p:tgtEl>
                                      </p:cBhvr>
                                    </p:animEffect>
                                    <p:set>
                                      <p:cBhvr>
                                        <p:cTn id="54" dur="1" fill="hold">
                                          <p:stCondLst>
                                            <p:cond delay="1749"/>
                                          </p:stCondLst>
                                        </p:cTn>
                                        <p:tgtEl>
                                          <p:spTgt spid="8"/>
                                        </p:tgtEl>
                                        <p:attrNameLst>
                                          <p:attrName>style.visibility</p:attrName>
                                        </p:attrNameLst>
                                      </p:cBhvr>
                                      <p:to>
                                        <p:strVal val="hidden"/>
                                      </p:to>
                                    </p:set>
                                  </p:childTnLst>
                                </p:cTn>
                              </p:par>
                            </p:childTnLst>
                          </p:cTn>
                        </p:par>
                        <p:par>
                          <p:cTn id="55" fill="hold">
                            <p:stCondLst>
                              <p:cond delay="23750"/>
                            </p:stCondLst>
                            <p:childTnLst>
                              <p:par>
                                <p:cTn id="56" presetID="53" presetClass="exit" presetSubtype="32" fill="hold" nodeType="afterEffect">
                                  <p:stCondLst>
                                    <p:cond delay="1500"/>
                                  </p:stCondLst>
                                  <p:childTnLst>
                                    <p:anim calcmode="lin" valueType="num">
                                      <p:cBhvr>
                                        <p:cTn id="57" dur="1750"/>
                                        <p:tgtEl>
                                          <p:spTgt spid="7"/>
                                        </p:tgtEl>
                                        <p:attrNameLst>
                                          <p:attrName>ppt_w</p:attrName>
                                        </p:attrNameLst>
                                      </p:cBhvr>
                                      <p:tavLst>
                                        <p:tav tm="0">
                                          <p:val>
                                            <p:strVal val="ppt_w"/>
                                          </p:val>
                                        </p:tav>
                                        <p:tav tm="100000">
                                          <p:val>
                                            <p:fltVal val="0"/>
                                          </p:val>
                                        </p:tav>
                                      </p:tavLst>
                                    </p:anim>
                                    <p:anim calcmode="lin" valueType="num">
                                      <p:cBhvr>
                                        <p:cTn id="58" dur="1750"/>
                                        <p:tgtEl>
                                          <p:spTgt spid="7"/>
                                        </p:tgtEl>
                                        <p:attrNameLst>
                                          <p:attrName>ppt_h</p:attrName>
                                        </p:attrNameLst>
                                      </p:cBhvr>
                                      <p:tavLst>
                                        <p:tav tm="0">
                                          <p:val>
                                            <p:strVal val="ppt_h"/>
                                          </p:val>
                                        </p:tav>
                                        <p:tav tm="100000">
                                          <p:val>
                                            <p:fltVal val="0"/>
                                          </p:val>
                                        </p:tav>
                                      </p:tavLst>
                                    </p:anim>
                                    <p:animEffect transition="out" filter="fade">
                                      <p:cBhvr>
                                        <p:cTn id="59" dur="1750"/>
                                        <p:tgtEl>
                                          <p:spTgt spid="7"/>
                                        </p:tgtEl>
                                      </p:cBhvr>
                                    </p:animEffect>
                                    <p:set>
                                      <p:cBhvr>
                                        <p:cTn id="60" dur="1" fill="hold">
                                          <p:stCondLst>
                                            <p:cond delay="1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970" y="-171400"/>
            <a:ext cx="8820472" cy="1556792"/>
          </a:xfrm>
        </p:spPr>
        <p:txBody>
          <a:bodyPr>
            <a:normAutofit/>
          </a:bodyPr>
          <a:lstStyle/>
          <a:p>
            <a:r>
              <a:rPr lang="sk-SK" b="1" dirty="0">
                <a:ln>
                  <a:solidFill>
                    <a:srgbClr val="92D050"/>
                  </a:solidFill>
                </a:ln>
                <a:solidFill>
                  <a:srgbClr val="008000"/>
                </a:solidFill>
                <a:effectLst>
                  <a:reflection blurRad="6350" stA="55000" endA="300" endPos="45500" dir="5400000" sy="-100000" algn="bl" rotWithShape="0"/>
                </a:effectLst>
                <a:latin typeface="Arial Narrow" pitchFamily="34" charset="0"/>
              </a:rPr>
              <a:t>Some of the traditional school events</a:t>
            </a:r>
          </a:p>
        </p:txBody>
      </p:sp>
      <p:grpSp>
        <p:nvGrpSpPr>
          <p:cNvPr id="35" name="Skupina 34"/>
          <p:cNvGrpSpPr/>
          <p:nvPr/>
        </p:nvGrpSpPr>
        <p:grpSpPr>
          <a:xfrm>
            <a:off x="317875" y="1481794"/>
            <a:ext cx="6808448" cy="4977027"/>
            <a:chOff x="7059242" y="1296264"/>
            <a:chExt cx="6808448" cy="4977027"/>
          </a:xfrm>
        </p:grpSpPr>
        <p:pic>
          <p:nvPicPr>
            <p:cNvPr id="12" name="Picture 4" descr="http://www.spospredza.edu.sk/wp-content/gallery/bichon-2014/p90600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059242" y="1296264"/>
              <a:ext cx="6808448" cy="48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Obdĺžnik 12"/>
            <p:cNvSpPr/>
            <p:nvPr/>
          </p:nvSpPr>
          <p:spPr>
            <a:xfrm>
              <a:off x="7353754" y="5811626"/>
              <a:ext cx="3132000" cy="461665"/>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sk-SK" sz="2400" b="1" dirty="0">
                  <a:solidFill>
                    <a:schemeClr val="bg1"/>
                  </a:solidFill>
                  <a:latin typeface="Arial Narrow" panose="020B0606020202030204" pitchFamily="34" charset="0"/>
                </a:rPr>
                <a:t>The Exhibition of </a:t>
              </a:r>
              <a:r>
                <a:rPr lang="sk-SK" sz="2400" b="1" dirty="0" smtClean="0">
                  <a:solidFill>
                    <a:schemeClr val="bg1"/>
                  </a:solidFill>
                  <a:latin typeface="Arial Narrow" panose="020B0606020202030204" pitchFamily="34" charset="0"/>
                </a:rPr>
                <a:t>Dogs</a:t>
              </a:r>
              <a:endParaRPr lang="sk-SK" sz="2400" dirty="0">
                <a:solidFill>
                  <a:schemeClr val="bg1"/>
                </a:solidFill>
                <a:latin typeface="Arial Narrow" panose="020B0606020202030204" pitchFamily="34" charset="0"/>
              </a:endParaRPr>
            </a:p>
          </p:txBody>
        </p:sp>
      </p:grpSp>
      <p:grpSp>
        <p:nvGrpSpPr>
          <p:cNvPr id="34" name="Skupina 33"/>
          <p:cNvGrpSpPr/>
          <p:nvPr/>
        </p:nvGrpSpPr>
        <p:grpSpPr>
          <a:xfrm>
            <a:off x="317875" y="1527679"/>
            <a:ext cx="7963328" cy="4937249"/>
            <a:chOff x="-2227282" y="1449292"/>
            <a:chExt cx="7963328" cy="4937249"/>
          </a:xfrm>
        </p:grpSpPr>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7282" y="1449292"/>
              <a:ext cx="7963328" cy="48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bdĺžnik 19"/>
            <p:cNvSpPr/>
            <p:nvPr/>
          </p:nvSpPr>
          <p:spPr>
            <a:xfrm>
              <a:off x="-2092652" y="5924876"/>
              <a:ext cx="6752164" cy="461665"/>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sk-SK" sz="2400" b="1" dirty="0">
                  <a:solidFill>
                    <a:schemeClr val="bg1"/>
                  </a:solidFill>
                  <a:latin typeface="Arial Narrow" panose="020B0606020202030204" pitchFamily="34" charset="0"/>
                </a:rPr>
                <a:t>The </a:t>
              </a:r>
              <a:r>
                <a:rPr lang="sk-SK" sz="2400" b="1" dirty="0" smtClean="0">
                  <a:solidFill>
                    <a:schemeClr val="bg1"/>
                  </a:solidFill>
                  <a:latin typeface="Arial Narrow" panose="020B0606020202030204" pitchFamily="34" charset="0"/>
                </a:rPr>
                <a:t>Exhibition </a:t>
              </a:r>
              <a:r>
                <a:rPr lang="sk-SK" sz="2400" b="1" dirty="0">
                  <a:solidFill>
                    <a:schemeClr val="bg1"/>
                  </a:solidFill>
                  <a:latin typeface="Arial Narrow" panose="020B0606020202030204" pitchFamily="34" charset="0"/>
                </a:rPr>
                <a:t>of </a:t>
              </a:r>
              <a:r>
                <a:rPr lang="sk-SK" sz="2400" b="1" dirty="0" smtClean="0">
                  <a:solidFill>
                    <a:schemeClr val="bg1"/>
                  </a:solidFill>
                  <a:latin typeface="Arial Narrow" panose="020B0606020202030204" pitchFamily="34" charset="0"/>
                </a:rPr>
                <a:t>Fruit</a:t>
              </a:r>
              <a:r>
                <a:rPr lang="sk-SK" sz="2400" b="1" dirty="0">
                  <a:solidFill>
                    <a:schemeClr val="bg1"/>
                  </a:solidFill>
                  <a:latin typeface="Arial Narrow" panose="020B0606020202030204" pitchFamily="34" charset="0"/>
                </a:rPr>
                <a:t>, </a:t>
              </a:r>
              <a:r>
                <a:rPr lang="sk-SK" sz="2400" b="1" dirty="0" smtClean="0">
                  <a:solidFill>
                    <a:schemeClr val="bg1"/>
                  </a:solidFill>
                  <a:latin typeface="Arial Narrow" panose="020B0606020202030204" pitchFamily="34" charset="0"/>
                </a:rPr>
                <a:t>Vegetables </a:t>
              </a:r>
              <a:r>
                <a:rPr lang="sk-SK" sz="2400" b="1" dirty="0">
                  <a:solidFill>
                    <a:schemeClr val="bg1"/>
                  </a:solidFill>
                  <a:latin typeface="Arial Narrow" panose="020B0606020202030204" pitchFamily="34" charset="0"/>
                </a:rPr>
                <a:t>and F</a:t>
              </a:r>
              <a:r>
                <a:rPr lang="sk-SK" sz="2400" b="1" dirty="0" smtClean="0">
                  <a:solidFill>
                    <a:schemeClr val="bg1"/>
                  </a:solidFill>
                  <a:latin typeface="Arial Narrow" panose="020B0606020202030204" pitchFamily="34" charset="0"/>
                </a:rPr>
                <a:t>lowers</a:t>
              </a:r>
              <a:endParaRPr lang="sk-SK" sz="2400" dirty="0">
                <a:solidFill>
                  <a:schemeClr val="bg1"/>
                </a:solidFill>
                <a:latin typeface="Arial Narrow" panose="020B0606020202030204" pitchFamily="34" charset="0"/>
              </a:endParaRPr>
            </a:p>
          </p:txBody>
        </p:sp>
      </p:grpSp>
      <p:grpSp>
        <p:nvGrpSpPr>
          <p:cNvPr id="37" name="Skupina 36"/>
          <p:cNvGrpSpPr/>
          <p:nvPr/>
        </p:nvGrpSpPr>
        <p:grpSpPr>
          <a:xfrm>
            <a:off x="317875" y="1434496"/>
            <a:ext cx="7278517" cy="5056383"/>
            <a:chOff x="2051721" y="2191607"/>
            <a:chExt cx="7278517" cy="5056383"/>
          </a:xfrm>
        </p:grpSpPr>
        <p:pic>
          <p:nvPicPr>
            <p:cNvPr id="38" name="Picture 2" descr="http://www.spospredza.edu.sk/wp-content/gallery/dni-vidieka14/107178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51721" y="2191607"/>
              <a:ext cx="7278517" cy="4824000"/>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sp>
          <p:nvSpPr>
            <p:cNvPr id="39" name="Obdĺžnik 38"/>
            <p:cNvSpPr/>
            <p:nvPr/>
          </p:nvSpPr>
          <p:spPr>
            <a:xfrm>
              <a:off x="2279972" y="6786325"/>
              <a:ext cx="5614267" cy="461665"/>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sk-SK" sz="2400" b="1" dirty="0">
                  <a:solidFill>
                    <a:schemeClr val="bg1"/>
                  </a:solidFill>
                  <a:latin typeface="Arial Narrow" panose="020B0606020202030204" pitchFamily="34" charset="0"/>
                </a:rPr>
                <a:t>Budatínsky rínok / market and Rural Day</a:t>
              </a:r>
              <a:endParaRPr lang="sk-SK" sz="2400" dirty="0">
                <a:solidFill>
                  <a:schemeClr val="bg1"/>
                </a:solidFill>
                <a:latin typeface="Arial Narrow" panose="020B0606020202030204" pitchFamily="34" charset="0"/>
              </a:endParaRPr>
            </a:p>
          </p:txBody>
        </p:sp>
      </p:grpSp>
      <p:grpSp>
        <p:nvGrpSpPr>
          <p:cNvPr id="40" name="Skupina 39"/>
          <p:cNvGrpSpPr/>
          <p:nvPr/>
        </p:nvGrpSpPr>
        <p:grpSpPr>
          <a:xfrm>
            <a:off x="317875" y="1434165"/>
            <a:ext cx="7252747" cy="5026308"/>
            <a:chOff x="-2916831" y="836712"/>
            <a:chExt cx="7252747" cy="5026308"/>
          </a:xfrm>
        </p:grpSpPr>
        <p:pic>
          <p:nvPicPr>
            <p:cNvPr id="41" name="Picture 2" descr="http://www.spospredza.edu.sk/wp-content/gallery/vianocne_trhy_v_skole15/20151218_1004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916831" y="836712"/>
              <a:ext cx="7252747" cy="48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2" name="Nadpis 1"/>
            <p:cNvSpPr txBox="1">
              <a:spLocks/>
            </p:cNvSpPr>
            <p:nvPr/>
          </p:nvSpPr>
          <p:spPr>
            <a:xfrm>
              <a:off x="-2689320" y="5395020"/>
              <a:ext cx="5151387" cy="468000"/>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sk-SK" sz="2400" b="1" dirty="0">
                  <a:solidFill>
                    <a:schemeClr val="bg1"/>
                  </a:solidFill>
                  <a:latin typeface="Arial Narrow" panose="020B0606020202030204" pitchFamily="34" charset="0"/>
                </a:rPr>
                <a:t>Christmas party- traditional crafts</a:t>
              </a:r>
            </a:p>
          </p:txBody>
        </p:sp>
      </p:grpSp>
      <p:grpSp>
        <p:nvGrpSpPr>
          <p:cNvPr id="43" name="Skupina 42"/>
          <p:cNvGrpSpPr/>
          <p:nvPr/>
        </p:nvGrpSpPr>
        <p:grpSpPr>
          <a:xfrm>
            <a:off x="317875" y="1439402"/>
            <a:ext cx="7492106" cy="5051665"/>
            <a:chOff x="-3564902" y="1363266"/>
            <a:chExt cx="7492106" cy="5051665"/>
          </a:xfrm>
        </p:grpSpPr>
        <p:pic>
          <p:nvPicPr>
            <p:cNvPr id="44" name="Picture 2" descr="https://scontent-fra3-1.xx.fbcdn.net/v/t1.0-9/12728986_10205109403285707_8317139114488513386_n.jpg?oh=0b4f4536538ecd51b99d28452fdd1be3&amp;oe=57E8355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564902" y="1363266"/>
              <a:ext cx="7492106" cy="48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5" name="Obdĺžnik 44"/>
            <p:cNvSpPr/>
            <p:nvPr/>
          </p:nvSpPr>
          <p:spPr>
            <a:xfrm>
              <a:off x="-3348879" y="5953266"/>
              <a:ext cx="4814942" cy="461665"/>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sk-SK" sz="2400" b="1" dirty="0" smtClean="0">
                  <a:solidFill>
                    <a:schemeClr val="bg1"/>
                  </a:solidFill>
                  <a:latin typeface="Arial Narrow" panose="020B0606020202030204" pitchFamily="34" charset="0"/>
                </a:rPr>
                <a:t>The 12th year of a School dance ball</a:t>
              </a:r>
              <a:endParaRPr lang="sk-SK" sz="2400" b="1" dirty="0">
                <a:solidFill>
                  <a:schemeClr val="bg1"/>
                </a:solidFill>
                <a:latin typeface="Arial Narrow" panose="020B0606020202030204" pitchFamily="34" charset="0"/>
              </a:endParaRPr>
            </a:p>
          </p:txBody>
        </p:sp>
      </p:grpSp>
      <p:grpSp>
        <p:nvGrpSpPr>
          <p:cNvPr id="46" name="Skupina 45"/>
          <p:cNvGrpSpPr/>
          <p:nvPr/>
        </p:nvGrpSpPr>
        <p:grpSpPr>
          <a:xfrm>
            <a:off x="338257" y="1449716"/>
            <a:ext cx="7494013" cy="4959614"/>
            <a:chOff x="4860032" y="1469322"/>
            <a:chExt cx="7494013" cy="4959614"/>
          </a:xfrm>
        </p:grpSpPr>
        <p:pic>
          <p:nvPicPr>
            <p:cNvPr id="4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860032" y="1469322"/>
              <a:ext cx="7494013" cy="48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Nadpis 1"/>
            <p:cNvSpPr txBox="1">
              <a:spLocks/>
            </p:cNvSpPr>
            <p:nvPr/>
          </p:nvSpPr>
          <p:spPr>
            <a:xfrm>
              <a:off x="5020454" y="5960936"/>
              <a:ext cx="3591098" cy="468000"/>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sk-SK" sz="2400" b="1" dirty="0" smtClean="0">
                  <a:solidFill>
                    <a:schemeClr val="bg1"/>
                  </a:solidFill>
                  <a:latin typeface="Arial Narrow" panose="020B0606020202030204" pitchFamily="34" charset="0"/>
                </a:rPr>
                <a:t>The Canine Workshops</a:t>
              </a:r>
              <a:endParaRPr lang="sk-SK" sz="2400" b="1" dirty="0">
                <a:solidFill>
                  <a:schemeClr val="bg1"/>
                </a:solidFill>
                <a:latin typeface="Arial Narrow" panose="020B0606020202030204" pitchFamily="34" charset="0"/>
              </a:endParaRPr>
            </a:p>
          </p:txBody>
        </p:sp>
      </p:grpSp>
      <p:grpSp>
        <p:nvGrpSpPr>
          <p:cNvPr id="57" name="Skupina 56"/>
          <p:cNvGrpSpPr/>
          <p:nvPr/>
        </p:nvGrpSpPr>
        <p:grpSpPr>
          <a:xfrm>
            <a:off x="338257" y="1348823"/>
            <a:ext cx="7626901" cy="5069194"/>
            <a:chOff x="-3136313" y="1551308"/>
            <a:chExt cx="7626901" cy="5069194"/>
          </a:xfrm>
        </p:grpSpPr>
        <p:grpSp>
          <p:nvGrpSpPr>
            <p:cNvPr id="56" name="Skupina 55"/>
            <p:cNvGrpSpPr/>
            <p:nvPr/>
          </p:nvGrpSpPr>
          <p:grpSpPr>
            <a:xfrm>
              <a:off x="-3136313" y="1643238"/>
              <a:ext cx="7482054" cy="4977264"/>
              <a:chOff x="-3136313" y="1643238"/>
              <a:chExt cx="7482054" cy="4977264"/>
            </a:xfrm>
          </p:grpSpPr>
          <p:pic>
            <p:nvPicPr>
              <p:cNvPr id="50" name="Obrázok 4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136313" y="1643238"/>
                <a:ext cx="7482054" cy="4824000"/>
              </a:xfrm>
              <a:prstGeom prst="rect">
                <a:avLst/>
              </a:prstGeom>
              <a:ln>
                <a:noFill/>
              </a:ln>
              <a:effectLst>
                <a:outerShdw blurRad="292100" dist="139700" dir="2700000" algn="tl" rotWithShape="0">
                  <a:srgbClr val="333333">
                    <a:alpha val="65000"/>
                  </a:srgbClr>
                </a:outerShdw>
              </a:effectLst>
            </p:spPr>
          </p:pic>
          <p:sp>
            <p:nvSpPr>
              <p:cNvPr id="51" name="Obdĺžnik 50"/>
              <p:cNvSpPr/>
              <p:nvPr/>
            </p:nvSpPr>
            <p:spPr>
              <a:xfrm>
                <a:off x="-2964063" y="6152502"/>
                <a:ext cx="4148229" cy="468000"/>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sk-SK" sz="2400" b="1" dirty="0" smtClean="0">
                    <a:latin typeface="Arial Narrow" panose="020B0606020202030204" pitchFamily="34" charset="0"/>
                  </a:rPr>
                  <a:t>The Exhibition of Spring </a:t>
                </a:r>
                <a:r>
                  <a:rPr lang="sk-SK" sz="2400" b="1" dirty="0">
                    <a:latin typeface="Arial Narrow" panose="020B0606020202030204" pitchFamily="34" charset="0"/>
                  </a:rPr>
                  <a:t>B</a:t>
                </a:r>
                <a:r>
                  <a:rPr lang="sk-SK" sz="2400" b="1" dirty="0" smtClean="0">
                    <a:latin typeface="Arial Narrow" panose="020B0606020202030204" pitchFamily="34" charset="0"/>
                  </a:rPr>
                  <a:t>eauty</a:t>
                </a:r>
              </a:p>
            </p:txBody>
          </p:sp>
        </p:grpSp>
        <p:pic>
          <p:nvPicPr>
            <p:cNvPr id="5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040151" y="1551308"/>
              <a:ext cx="3450437" cy="296712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Skupina 35"/>
          <p:cNvGrpSpPr/>
          <p:nvPr/>
        </p:nvGrpSpPr>
        <p:grpSpPr>
          <a:xfrm>
            <a:off x="296703" y="1410679"/>
            <a:ext cx="7273919" cy="5058000"/>
            <a:chOff x="5330630" y="1597273"/>
            <a:chExt cx="7273919" cy="5058000"/>
          </a:xfrm>
        </p:grpSpPr>
        <p:pic>
          <p:nvPicPr>
            <p:cNvPr id="54" name="Picture 2" descr="http://www.spospredza.edu.sk/wp-content/gallery/stvorylka16/dscn000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630" y="1597273"/>
              <a:ext cx="7273919" cy="48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5" name="Nadpis 1"/>
            <p:cNvSpPr txBox="1">
              <a:spLocks/>
            </p:cNvSpPr>
            <p:nvPr/>
          </p:nvSpPr>
          <p:spPr>
            <a:xfrm>
              <a:off x="5522372" y="6187273"/>
              <a:ext cx="2575693" cy="468000"/>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sk-SK" sz="2400" b="1" dirty="0" smtClean="0">
                  <a:solidFill>
                    <a:schemeClr val="bg1"/>
                  </a:solidFill>
                  <a:latin typeface="Arial Narrow" panose="020B0606020202030204" pitchFamily="34" charset="0"/>
                </a:rPr>
                <a:t>Quadrille</a:t>
              </a:r>
              <a:endParaRPr lang="sk-SK" sz="2400" b="1" dirty="0">
                <a:solidFill>
                  <a:schemeClr val="bg1"/>
                </a:solidFill>
                <a:latin typeface="Arial Narrow" panose="020B0606020202030204" pitchFamily="34" charset="0"/>
              </a:endParaRPr>
            </a:p>
          </p:txBody>
        </p:sp>
      </p:grpSp>
      <p:grpSp>
        <p:nvGrpSpPr>
          <p:cNvPr id="59" name="Skupina 58"/>
          <p:cNvGrpSpPr/>
          <p:nvPr/>
        </p:nvGrpSpPr>
        <p:grpSpPr>
          <a:xfrm>
            <a:off x="338257" y="1391373"/>
            <a:ext cx="7431244" cy="5058000"/>
            <a:chOff x="-99803" y="1052736"/>
            <a:chExt cx="7431244" cy="5058000"/>
          </a:xfrm>
        </p:grpSpPr>
        <p:pic>
          <p:nvPicPr>
            <p:cNvPr id="60"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99803" y="1052736"/>
              <a:ext cx="7431244" cy="48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Nadpis 1"/>
            <p:cNvSpPr txBox="1">
              <a:spLocks/>
            </p:cNvSpPr>
            <p:nvPr/>
          </p:nvSpPr>
          <p:spPr>
            <a:xfrm>
              <a:off x="467544" y="5642736"/>
              <a:ext cx="3571606" cy="468000"/>
            </a:xfrm>
            <a:prstGeom prst="rect">
              <a:avLst/>
            </a:prstGeom>
            <a:solidFill>
              <a:srgbClr val="008A00"/>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sk-SK" sz="2400" b="1" dirty="0" smtClean="0">
                  <a:solidFill>
                    <a:schemeClr val="bg1"/>
                  </a:solidFill>
                  <a:latin typeface="Arial Narrow" panose="020B0606020202030204" pitchFamily="34" charset="0"/>
                </a:rPr>
                <a:t>Hričov pastorale</a:t>
              </a:r>
              <a:endParaRPr lang="sk-SK" sz="2400" b="1"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1368458049"/>
      </p:ext>
    </p:extLst>
  </p:cSld>
  <p:clrMapOvr>
    <a:masterClrMapping/>
  </p:clrMapOvr>
  <mc:AlternateContent xmlns:mc="http://schemas.openxmlformats.org/markup-compatibility/2006" xmlns:p14="http://schemas.microsoft.com/office/powerpoint/2010/main">
    <mc:Choice Requires="p14">
      <p:transition spd="slow" p14:dur="125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afterEffect">
                                  <p:stCondLst>
                                    <p:cond delay="1750"/>
                                  </p:stCondLst>
                                  <p:childTnLst>
                                    <p:anim calcmode="lin" valueType="num">
                                      <p:cBhvr additive="base">
                                        <p:cTn id="6" dur="1500"/>
                                        <p:tgtEl>
                                          <p:spTgt spid="35"/>
                                        </p:tgtEl>
                                        <p:attrNameLst>
                                          <p:attrName>ppt_x</p:attrName>
                                        </p:attrNameLst>
                                      </p:cBhvr>
                                      <p:tavLst>
                                        <p:tav tm="0">
                                          <p:val>
                                            <p:strVal val="ppt_x"/>
                                          </p:val>
                                        </p:tav>
                                        <p:tav tm="100000">
                                          <p:val>
                                            <p:strVal val="0-ppt_w/2"/>
                                          </p:val>
                                        </p:tav>
                                      </p:tavLst>
                                    </p:anim>
                                    <p:anim calcmode="lin" valueType="num">
                                      <p:cBhvr additive="base">
                                        <p:cTn id="7" dur="1500"/>
                                        <p:tgtEl>
                                          <p:spTgt spid="35"/>
                                        </p:tgtEl>
                                        <p:attrNameLst>
                                          <p:attrName>ppt_y</p:attrName>
                                        </p:attrNameLst>
                                      </p:cBhvr>
                                      <p:tavLst>
                                        <p:tav tm="0">
                                          <p:val>
                                            <p:strVal val="ppt_y"/>
                                          </p:val>
                                        </p:tav>
                                        <p:tav tm="100000">
                                          <p:val>
                                            <p:strVal val="ppt_y"/>
                                          </p:val>
                                        </p:tav>
                                      </p:tavLst>
                                    </p:anim>
                                    <p:set>
                                      <p:cBhvr>
                                        <p:cTn id="8" dur="1" fill="hold">
                                          <p:stCondLst>
                                            <p:cond delay="1499"/>
                                          </p:stCondLst>
                                        </p:cTn>
                                        <p:tgtEl>
                                          <p:spTgt spid="35"/>
                                        </p:tgtEl>
                                        <p:attrNameLst>
                                          <p:attrName>style.visibility</p:attrName>
                                        </p:attrNameLst>
                                      </p:cBhvr>
                                      <p:to>
                                        <p:strVal val="hidden"/>
                                      </p:to>
                                    </p:set>
                                  </p:childTnLst>
                                </p:cTn>
                              </p:par>
                              <p:par>
                                <p:cTn id="9" presetID="2" presetClass="entr" presetSubtype="2" fill="hold" nodeType="withEffect">
                                  <p:stCondLst>
                                    <p:cond delay="17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500" fill="hold"/>
                                        <p:tgtEl>
                                          <p:spTgt spid="34"/>
                                        </p:tgtEl>
                                        <p:attrNameLst>
                                          <p:attrName>ppt_x</p:attrName>
                                        </p:attrNameLst>
                                      </p:cBhvr>
                                      <p:tavLst>
                                        <p:tav tm="0">
                                          <p:val>
                                            <p:strVal val="1+#ppt_w/2"/>
                                          </p:val>
                                        </p:tav>
                                        <p:tav tm="100000">
                                          <p:val>
                                            <p:strVal val="#ppt_x"/>
                                          </p:val>
                                        </p:tav>
                                      </p:tavLst>
                                    </p:anim>
                                    <p:anim calcmode="lin" valueType="num">
                                      <p:cBhvr additive="base">
                                        <p:cTn id="12" dur="1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3250"/>
                            </p:stCondLst>
                            <p:childTnLst>
                              <p:par>
                                <p:cTn id="14" presetID="2" presetClass="exit" presetSubtype="8" fill="hold" nodeType="afterEffect">
                                  <p:stCondLst>
                                    <p:cond delay="1750"/>
                                  </p:stCondLst>
                                  <p:childTnLst>
                                    <p:anim calcmode="lin" valueType="num">
                                      <p:cBhvr additive="base">
                                        <p:cTn id="15" dur="1500"/>
                                        <p:tgtEl>
                                          <p:spTgt spid="34"/>
                                        </p:tgtEl>
                                        <p:attrNameLst>
                                          <p:attrName>ppt_x</p:attrName>
                                        </p:attrNameLst>
                                      </p:cBhvr>
                                      <p:tavLst>
                                        <p:tav tm="0">
                                          <p:val>
                                            <p:strVal val="ppt_x"/>
                                          </p:val>
                                        </p:tav>
                                        <p:tav tm="100000">
                                          <p:val>
                                            <p:strVal val="0-ppt_w/2"/>
                                          </p:val>
                                        </p:tav>
                                      </p:tavLst>
                                    </p:anim>
                                    <p:anim calcmode="lin" valueType="num">
                                      <p:cBhvr additive="base">
                                        <p:cTn id="16" dur="1500"/>
                                        <p:tgtEl>
                                          <p:spTgt spid="34"/>
                                        </p:tgtEl>
                                        <p:attrNameLst>
                                          <p:attrName>ppt_y</p:attrName>
                                        </p:attrNameLst>
                                      </p:cBhvr>
                                      <p:tavLst>
                                        <p:tav tm="0">
                                          <p:val>
                                            <p:strVal val="ppt_y"/>
                                          </p:val>
                                        </p:tav>
                                        <p:tav tm="100000">
                                          <p:val>
                                            <p:strVal val="ppt_y"/>
                                          </p:val>
                                        </p:tav>
                                      </p:tavLst>
                                    </p:anim>
                                    <p:set>
                                      <p:cBhvr>
                                        <p:cTn id="17" dur="1" fill="hold">
                                          <p:stCondLst>
                                            <p:cond delay="1499"/>
                                          </p:stCondLst>
                                        </p:cTn>
                                        <p:tgtEl>
                                          <p:spTgt spid="34"/>
                                        </p:tgtEl>
                                        <p:attrNameLst>
                                          <p:attrName>style.visibility</p:attrName>
                                        </p:attrNameLst>
                                      </p:cBhvr>
                                      <p:to>
                                        <p:strVal val="hidden"/>
                                      </p:to>
                                    </p:set>
                                  </p:childTnLst>
                                </p:cTn>
                              </p:par>
                              <p:par>
                                <p:cTn id="18" presetID="2" presetClass="entr" presetSubtype="2" fill="hold" nodeType="withEffect">
                                  <p:stCondLst>
                                    <p:cond delay="175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500" fill="hold"/>
                                        <p:tgtEl>
                                          <p:spTgt spid="37"/>
                                        </p:tgtEl>
                                        <p:attrNameLst>
                                          <p:attrName>ppt_x</p:attrName>
                                        </p:attrNameLst>
                                      </p:cBhvr>
                                      <p:tavLst>
                                        <p:tav tm="0">
                                          <p:val>
                                            <p:strVal val="1+#ppt_w/2"/>
                                          </p:val>
                                        </p:tav>
                                        <p:tav tm="100000">
                                          <p:val>
                                            <p:strVal val="#ppt_x"/>
                                          </p:val>
                                        </p:tav>
                                      </p:tavLst>
                                    </p:anim>
                                    <p:anim calcmode="lin" valueType="num">
                                      <p:cBhvr additive="base">
                                        <p:cTn id="21" dur="150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6500"/>
                            </p:stCondLst>
                            <p:childTnLst>
                              <p:par>
                                <p:cTn id="23" presetID="2" presetClass="exit" presetSubtype="8" fill="hold" nodeType="afterEffect">
                                  <p:stCondLst>
                                    <p:cond delay="1750"/>
                                  </p:stCondLst>
                                  <p:childTnLst>
                                    <p:anim calcmode="lin" valueType="num">
                                      <p:cBhvr additive="base">
                                        <p:cTn id="24" dur="1500"/>
                                        <p:tgtEl>
                                          <p:spTgt spid="37"/>
                                        </p:tgtEl>
                                        <p:attrNameLst>
                                          <p:attrName>ppt_x</p:attrName>
                                        </p:attrNameLst>
                                      </p:cBhvr>
                                      <p:tavLst>
                                        <p:tav tm="0">
                                          <p:val>
                                            <p:strVal val="ppt_x"/>
                                          </p:val>
                                        </p:tav>
                                        <p:tav tm="100000">
                                          <p:val>
                                            <p:strVal val="0-ppt_w/2"/>
                                          </p:val>
                                        </p:tav>
                                      </p:tavLst>
                                    </p:anim>
                                    <p:anim calcmode="lin" valueType="num">
                                      <p:cBhvr additive="base">
                                        <p:cTn id="25" dur="1500"/>
                                        <p:tgtEl>
                                          <p:spTgt spid="37"/>
                                        </p:tgtEl>
                                        <p:attrNameLst>
                                          <p:attrName>ppt_y</p:attrName>
                                        </p:attrNameLst>
                                      </p:cBhvr>
                                      <p:tavLst>
                                        <p:tav tm="0">
                                          <p:val>
                                            <p:strVal val="ppt_y"/>
                                          </p:val>
                                        </p:tav>
                                        <p:tav tm="100000">
                                          <p:val>
                                            <p:strVal val="ppt_y"/>
                                          </p:val>
                                        </p:tav>
                                      </p:tavLst>
                                    </p:anim>
                                    <p:set>
                                      <p:cBhvr>
                                        <p:cTn id="26" dur="1" fill="hold">
                                          <p:stCondLst>
                                            <p:cond delay="1499"/>
                                          </p:stCondLst>
                                        </p:cTn>
                                        <p:tgtEl>
                                          <p:spTgt spid="37"/>
                                        </p:tgtEl>
                                        <p:attrNameLst>
                                          <p:attrName>style.visibility</p:attrName>
                                        </p:attrNameLst>
                                      </p:cBhvr>
                                      <p:to>
                                        <p:strVal val="hidden"/>
                                      </p:to>
                                    </p:set>
                                  </p:childTnLst>
                                </p:cTn>
                              </p:par>
                              <p:par>
                                <p:cTn id="27" presetID="2" presetClass="entr" presetSubtype="2" fill="hold" nodeType="withEffect">
                                  <p:stCondLst>
                                    <p:cond delay="175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1500" fill="hold"/>
                                        <p:tgtEl>
                                          <p:spTgt spid="40"/>
                                        </p:tgtEl>
                                        <p:attrNameLst>
                                          <p:attrName>ppt_x</p:attrName>
                                        </p:attrNameLst>
                                      </p:cBhvr>
                                      <p:tavLst>
                                        <p:tav tm="0">
                                          <p:val>
                                            <p:strVal val="1+#ppt_w/2"/>
                                          </p:val>
                                        </p:tav>
                                        <p:tav tm="100000">
                                          <p:val>
                                            <p:strVal val="#ppt_x"/>
                                          </p:val>
                                        </p:tav>
                                      </p:tavLst>
                                    </p:anim>
                                    <p:anim calcmode="lin" valueType="num">
                                      <p:cBhvr additive="base">
                                        <p:cTn id="30" dur="1500" fill="hold"/>
                                        <p:tgtEl>
                                          <p:spTgt spid="40"/>
                                        </p:tgtEl>
                                        <p:attrNameLst>
                                          <p:attrName>ppt_y</p:attrName>
                                        </p:attrNameLst>
                                      </p:cBhvr>
                                      <p:tavLst>
                                        <p:tav tm="0">
                                          <p:val>
                                            <p:strVal val="#ppt_y"/>
                                          </p:val>
                                        </p:tav>
                                        <p:tav tm="100000">
                                          <p:val>
                                            <p:strVal val="#ppt_y"/>
                                          </p:val>
                                        </p:tav>
                                      </p:tavLst>
                                    </p:anim>
                                  </p:childTnLst>
                                </p:cTn>
                              </p:par>
                            </p:childTnLst>
                          </p:cTn>
                        </p:par>
                        <p:par>
                          <p:cTn id="31" fill="hold">
                            <p:stCondLst>
                              <p:cond delay="9750"/>
                            </p:stCondLst>
                            <p:childTnLst>
                              <p:par>
                                <p:cTn id="32" presetID="2" presetClass="exit" presetSubtype="8" fill="hold" nodeType="afterEffect">
                                  <p:stCondLst>
                                    <p:cond delay="1750"/>
                                  </p:stCondLst>
                                  <p:childTnLst>
                                    <p:anim calcmode="lin" valueType="num">
                                      <p:cBhvr additive="base">
                                        <p:cTn id="33" dur="1500"/>
                                        <p:tgtEl>
                                          <p:spTgt spid="40"/>
                                        </p:tgtEl>
                                        <p:attrNameLst>
                                          <p:attrName>ppt_x</p:attrName>
                                        </p:attrNameLst>
                                      </p:cBhvr>
                                      <p:tavLst>
                                        <p:tav tm="0">
                                          <p:val>
                                            <p:strVal val="ppt_x"/>
                                          </p:val>
                                        </p:tav>
                                        <p:tav tm="100000">
                                          <p:val>
                                            <p:strVal val="0-ppt_w/2"/>
                                          </p:val>
                                        </p:tav>
                                      </p:tavLst>
                                    </p:anim>
                                    <p:anim calcmode="lin" valueType="num">
                                      <p:cBhvr additive="base">
                                        <p:cTn id="34" dur="1500"/>
                                        <p:tgtEl>
                                          <p:spTgt spid="40"/>
                                        </p:tgtEl>
                                        <p:attrNameLst>
                                          <p:attrName>ppt_y</p:attrName>
                                        </p:attrNameLst>
                                      </p:cBhvr>
                                      <p:tavLst>
                                        <p:tav tm="0">
                                          <p:val>
                                            <p:strVal val="ppt_y"/>
                                          </p:val>
                                        </p:tav>
                                        <p:tav tm="100000">
                                          <p:val>
                                            <p:strVal val="ppt_y"/>
                                          </p:val>
                                        </p:tav>
                                      </p:tavLst>
                                    </p:anim>
                                    <p:set>
                                      <p:cBhvr>
                                        <p:cTn id="35" dur="1" fill="hold">
                                          <p:stCondLst>
                                            <p:cond delay="1499"/>
                                          </p:stCondLst>
                                        </p:cTn>
                                        <p:tgtEl>
                                          <p:spTgt spid="40"/>
                                        </p:tgtEl>
                                        <p:attrNameLst>
                                          <p:attrName>style.visibility</p:attrName>
                                        </p:attrNameLst>
                                      </p:cBhvr>
                                      <p:to>
                                        <p:strVal val="hidden"/>
                                      </p:to>
                                    </p:set>
                                  </p:childTnLst>
                                </p:cTn>
                              </p:par>
                              <p:par>
                                <p:cTn id="36" presetID="2" presetClass="entr" presetSubtype="2" fill="hold" nodeType="withEffect">
                                  <p:stCondLst>
                                    <p:cond delay="175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1500" fill="hold"/>
                                        <p:tgtEl>
                                          <p:spTgt spid="43"/>
                                        </p:tgtEl>
                                        <p:attrNameLst>
                                          <p:attrName>ppt_x</p:attrName>
                                        </p:attrNameLst>
                                      </p:cBhvr>
                                      <p:tavLst>
                                        <p:tav tm="0">
                                          <p:val>
                                            <p:strVal val="1+#ppt_w/2"/>
                                          </p:val>
                                        </p:tav>
                                        <p:tav tm="100000">
                                          <p:val>
                                            <p:strVal val="#ppt_x"/>
                                          </p:val>
                                        </p:tav>
                                      </p:tavLst>
                                    </p:anim>
                                    <p:anim calcmode="lin" valueType="num">
                                      <p:cBhvr additive="base">
                                        <p:cTn id="39" dur="1500" fill="hold"/>
                                        <p:tgtEl>
                                          <p:spTgt spid="43"/>
                                        </p:tgtEl>
                                        <p:attrNameLst>
                                          <p:attrName>ppt_y</p:attrName>
                                        </p:attrNameLst>
                                      </p:cBhvr>
                                      <p:tavLst>
                                        <p:tav tm="0">
                                          <p:val>
                                            <p:strVal val="#ppt_y"/>
                                          </p:val>
                                        </p:tav>
                                        <p:tav tm="100000">
                                          <p:val>
                                            <p:strVal val="#ppt_y"/>
                                          </p:val>
                                        </p:tav>
                                      </p:tavLst>
                                    </p:anim>
                                  </p:childTnLst>
                                </p:cTn>
                              </p:par>
                            </p:childTnLst>
                          </p:cTn>
                        </p:par>
                        <p:par>
                          <p:cTn id="40" fill="hold">
                            <p:stCondLst>
                              <p:cond delay="13000"/>
                            </p:stCondLst>
                            <p:childTnLst>
                              <p:par>
                                <p:cTn id="41" presetID="2" presetClass="exit" presetSubtype="8" fill="hold" nodeType="afterEffect">
                                  <p:stCondLst>
                                    <p:cond delay="1750"/>
                                  </p:stCondLst>
                                  <p:childTnLst>
                                    <p:anim calcmode="lin" valueType="num">
                                      <p:cBhvr additive="base">
                                        <p:cTn id="42" dur="1500"/>
                                        <p:tgtEl>
                                          <p:spTgt spid="43"/>
                                        </p:tgtEl>
                                        <p:attrNameLst>
                                          <p:attrName>ppt_x</p:attrName>
                                        </p:attrNameLst>
                                      </p:cBhvr>
                                      <p:tavLst>
                                        <p:tav tm="0">
                                          <p:val>
                                            <p:strVal val="ppt_x"/>
                                          </p:val>
                                        </p:tav>
                                        <p:tav tm="100000">
                                          <p:val>
                                            <p:strVal val="0-ppt_w/2"/>
                                          </p:val>
                                        </p:tav>
                                      </p:tavLst>
                                    </p:anim>
                                    <p:anim calcmode="lin" valueType="num">
                                      <p:cBhvr additive="base">
                                        <p:cTn id="43" dur="1500"/>
                                        <p:tgtEl>
                                          <p:spTgt spid="43"/>
                                        </p:tgtEl>
                                        <p:attrNameLst>
                                          <p:attrName>ppt_y</p:attrName>
                                        </p:attrNameLst>
                                      </p:cBhvr>
                                      <p:tavLst>
                                        <p:tav tm="0">
                                          <p:val>
                                            <p:strVal val="ppt_y"/>
                                          </p:val>
                                        </p:tav>
                                        <p:tav tm="100000">
                                          <p:val>
                                            <p:strVal val="ppt_y"/>
                                          </p:val>
                                        </p:tav>
                                      </p:tavLst>
                                    </p:anim>
                                    <p:set>
                                      <p:cBhvr>
                                        <p:cTn id="44" dur="1" fill="hold">
                                          <p:stCondLst>
                                            <p:cond delay="1499"/>
                                          </p:stCondLst>
                                        </p:cTn>
                                        <p:tgtEl>
                                          <p:spTgt spid="43"/>
                                        </p:tgtEl>
                                        <p:attrNameLst>
                                          <p:attrName>style.visibility</p:attrName>
                                        </p:attrNameLst>
                                      </p:cBhvr>
                                      <p:to>
                                        <p:strVal val="hidden"/>
                                      </p:to>
                                    </p:set>
                                  </p:childTnLst>
                                </p:cTn>
                              </p:par>
                              <p:par>
                                <p:cTn id="45" presetID="2" presetClass="entr" presetSubtype="2" fill="hold" nodeType="withEffect">
                                  <p:stCondLst>
                                    <p:cond delay="175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1+#ppt_w/2"/>
                                          </p:val>
                                        </p:tav>
                                        <p:tav tm="100000">
                                          <p:val>
                                            <p:strVal val="#ppt_x"/>
                                          </p:val>
                                        </p:tav>
                                      </p:tavLst>
                                    </p:anim>
                                    <p:anim calcmode="lin" valueType="num">
                                      <p:cBhvr additive="base">
                                        <p:cTn id="48" dur="1500" fill="hold"/>
                                        <p:tgtEl>
                                          <p:spTgt spid="46"/>
                                        </p:tgtEl>
                                        <p:attrNameLst>
                                          <p:attrName>ppt_y</p:attrName>
                                        </p:attrNameLst>
                                      </p:cBhvr>
                                      <p:tavLst>
                                        <p:tav tm="0">
                                          <p:val>
                                            <p:strVal val="#ppt_y"/>
                                          </p:val>
                                        </p:tav>
                                        <p:tav tm="100000">
                                          <p:val>
                                            <p:strVal val="#ppt_y"/>
                                          </p:val>
                                        </p:tav>
                                      </p:tavLst>
                                    </p:anim>
                                  </p:childTnLst>
                                </p:cTn>
                              </p:par>
                            </p:childTnLst>
                          </p:cTn>
                        </p:par>
                        <p:par>
                          <p:cTn id="49" fill="hold">
                            <p:stCondLst>
                              <p:cond delay="16250"/>
                            </p:stCondLst>
                            <p:childTnLst>
                              <p:par>
                                <p:cTn id="50" presetID="2" presetClass="exit" presetSubtype="8" fill="hold" nodeType="afterEffect">
                                  <p:stCondLst>
                                    <p:cond delay="1750"/>
                                  </p:stCondLst>
                                  <p:childTnLst>
                                    <p:anim calcmode="lin" valueType="num">
                                      <p:cBhvr additive="base">
                                        <p:cTn id="51" dur="1500"/>
                                        <p:tgtEl>
                                          <p:spTgt spid="46"/>
                                        </p:tgtEl>
                                        <p:attrNameLst>
                                          <p:attrName>ppt_x</p:attrName>
                                        </p:attrNameLst>
                                      </p:cBhvr>
                                      <p:tavLst>
                                        <p:tav tm="0">
                                          <p:val>
                                            <p:strVal val="ppt_x"/>
                                          </p:val>
                                        </p:tav>
                                        <p:tav tm="100000">
                                          <p:val>
                                            <p:strVal val="0-ppt_w/2"/>
                                          </p:val>
                                        </p:tav>
                                      </p:tavLst>
                                    </p:anim>
                                    <p:anim calcmode="lin" valueType="num">
                                      <p:cBhvr additive="base">
                                        <p:cTn id="52" dur="1500"/>
                                        <p:tgtEl>
                                          <p:spTgt spid="46"/>
                                        </p:tgtEl>
                                        <p:attrNameLst>
                                          <p:attrName>ppt_y</p:attrName>
                                        </p:attrNameLst>
                                      </p:cBhvr>
                                      <p:tavLst>
                                        <p:tav tm="0">
                                          <p:val>
                                            <p:strVal val="ppt_y"/>
                                          </p:val>
                                        </p:tav>
                                        <p:tav tm="100000">
                                          <p:val>
                                            <p:strVal val="ppt_y"/>
                                          </p:val>
                                        </p:tav>
                                      </p:tavLst>
                                    </p:anim>
                                    <p:set>
                                      <p:cBhvr>
                                        <p:cTn id="53" dur="1" fill="hold">
                                          <p:stCondLst>
                                            <p:cond delay="1499"/>
                                          </p:stCondLst>
                                        </p:cTn>
                                        <p:tgtEl>
                                          <p:spTgt spid="46"/>
                                        </p:tgtEl>
                                        <p:attrNameLst>
                                          <p:attrName>style.visibility</p:attrName>
                                        </p:attrNameLst>
                                      </p:cBhvr>
                                      <p:to>
                                        <p:strVal val="hidden"/>
                                      </p:to>
                                    </p:set>
                                  </p:childTnLst>
                                </p:cTn>
                              </p:par>
                              <p:par>
                                <p:cTn id="54" presetID="2" presetClass="entr" presetSubtype="2" fill="hold" nodeType="withEffect">
                                  <p:stCondLst>
                                    <p:cond delay="1750"/>
                                  </p:stCondLst>
                                  <p:childTnLst>
                                    <p:set>
                                      <p:cBhvr>
                                        <p:cTn id="55" dur="1" fill="hold">
                                          <p:stCondLst>
                                            <p:cond delay="0"/>
                                          </p:stCondLst>
                                        </p:cTn>
                                        <p:tgtEl>
                                          <p:spTgt spid="57"/>
                                        </p:tgtEl>
                                        <p:attrNameLst>
                                          <p:attrName>style.visibility</p:attrName>
                                        </p:attrNameLst>
                                      </p:cBhvr>
                                      <p:to>
                                        <p:strVal val="visible"/>
                                      </p:to>
                                    </p:set>
                                    <p:anim calcmode="lin" valueType="num">
                                      <p:cBhvr additive="base">
                                        <p:cTn id="56" dur="1500" fill="hold"/>
                                        <p:tgtEl>
                                          <p:spTgt spid="57"/>
                                        </p:tgtEl>
                                        <p:attrNameLst>
                                          <p:attrName>ppt_x</p:attrName>
                                        </p:attrNameLst>
                                      </p:cBhvr>
                                      <p:tavLst>
                                        <p:tav tm="0">
                                          <p:val>
                                            <p:strVal val="1+#ppt_w/2"/>
                                          </p:val>
                                        </p:tav>
                                        <p:tav tm="100000">
                                          <p:val>
                                            <p:strVal val="#ppt_x"/>
                                          </p:val>
                                        </p:tav>
                                      </p:tavLst>
                                    </p:anim>
                                    <p:anim calcmode="lin" valueType="num">
                                      <p:cBhvr additive="base">
                                        <p:cTn id="57" dur="1500" fill="hold"/>
                                        <p:tgtEl>
                                          <p:spTgt spid="57"/>
                                        </p:tgtEl>
                                        <p:attrNameLst>
                                          <p:attrName>ppt_y</p:attrName>
                                        </p:attrNameLst>
                                      </p:cBhvr>
                                      <p:tavLst>
                                        <p:tav tm="0">
                                          <p:val>
                                            <p:strVal val="#ppt_y"/>
                                          </p:val>
                                        </p:tav>
                                        <p:tav tm="100000">
                                          <p:val>
                                            <p:strVal val="#ppt_y"/>
                                          </p:val>
                                        </p:tav>
                                      </p:tavLst>
                                    </p:anim>
                                  </p:childTnLst>
                                </p:cTn>
                              </p:par>
                            </p:childTnLst>
                          </p:cTn>
                        </p:par>
                        <p:par>
                          <p:cTn id="58" fill="hold">
                            <p:stCondLst>
                              <p:cond delay="19500"/>
                            </p:stCondLst>
                            <p:childTnLst>
                              <p:par>
                                <p:cTn id="59" presetID="2" presetClass="exit" presetSubtype="8" fill="hold" nodeType="afterEffect">
                                  <p:stCondLst>
                                    <p:cond delay="1750"/>
                                  </p:stCondLst>
                                  <p:childTnLst>
                                    <p:anim calcmode="lin" valueType="num">
                                      <p:cBhvr additive="base">
                                        <p:cTn id="60" dur="1500"/>
                                        <p:tgtEl>
                                          <p:spTgt spid="57"/>
                                        </p:tgtEl>
                                        <p:attrNameLst>
                                          <p:attrName>ppt_x</p:attrName>
                                        </p:attrNameLst>
                                      </p:cBhvr>
                                      <p:tavLst>
                                        <p:tav tm="0">
                                          <p:val>
                                            <p:strVal val="ppt_x"/>
                                          </p:val>
                                        </p:tav>
                                        <p:tav tm="100000">
                                          <p:val>
                                            <p:strVal val="0-ppt_w/2"/>
                                          </p:val>
                                        </p:tav>
                                      </p:tavLst>
                                    </p:anim>
                                    <p:anim calcmode="lin" valueType="num">
                                      <p:cBhvr additive="base">
                                        <p:cTn id="61" dur="1500"/>
                                        <p:tgtEl>
                                          <p:spTgt spid="57"/>
                                        </p:tgtEl>
                                        <p:attrNameLst>
                                          <p:attrName>ppt_y</p:attrName>
                                        </p:attrNameLst>
                                      </p:cBhvr>
                                      <p:tavLst>
                                        <p:tav tm="0">
                                          <p:val>
                                            <p:strVal val="ppt_y"/>
                                          </p:val>
                                        </p:tav>
                                        <p:tav tm="100000">
                                          <p:val>
                                            <p:strVal val="ppt_y"/>
                                          </p:val>
                                        </p:tav>
                                      </p:tavLst>
                                    </p:anim>
                                    <p:set>
                                      <p:cBhvr>
                                        <p:cTn id="62" dur="1" fill="hold">
                                          <p:stCondLst>
                                            <p:cond delay="1499"/>
                                          </p:stCondLst>
                                        </p:cTn>
                                        <p:tgtEl>
                                          <p:spTgt spid="57"/>
                                        </p:tgtEl>
                                        <p:attrNameLst>
                                          <p:attrName>style.visibility</p:attrName>
                                        </p:attrNameLst>
                                      </p:cBhvr>
                                      <p:to>
                                        <p:strVal val="hidden"/>
                                      </p:to>
                                    </p:set>
                                  </p:childTnLst>
                                </p:cTn>
                              </p:par>
                              <p:par>
                                <p:cTn id="63" presetID="2" presetClass="entr" presetSubtype="2" fill="hold" nodeType="withEffect">
                                  <p:stCondLst>
                                    <p:cond delay="175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1500" fill="hold"/>
                                        <p:tgtEl>
                                          <p:spTgt spid="36"/>
                                        </p:tgtEl>
                                        <p:attrNameLst>
                                          <p:attrName>ppt_x</p:attrName>
                                        </p:attrNameLst>
                                      </p:cBhvr>
                                      <p:tavLst>
                                        <p:tav tm="0">
                                          <p:val>
                                            <p:strVal val="1+#ppt_w/2"/>
                                          </p:val>
                                        </p:tav>
                                        <p:tav tm="100000">
                                          <p:val>
                                            <p:strVal val="#ppt_x"/>
                                          </p:val>
                                        </p:tav>
                                      </p:tavLst>
                                    </p:anim>
                                    <p:anim calcmode="lin" valueType="num">
                                      <p:cBhvr additive="base">
                                        <p:cTn id="66" dur="1500" fill="hold"/>
                                        <p:tgtEl>
                                          <p:spTgt spid="36"/>
                                        </p:tgtEl>
                                        <p:attrNameLst>
                                          <p:attrName>ppt_y</p:attrName>
                                        </p:attrNameLst>
                                      </p:cBhvr>
                                      <p:tavLst>
                                        <p:tav tm="0">
                                          <p:val>
                                            <p:strVal val="#ppt_y"/>
                                          </p:val>
                                        </p:tav>
                                        <p:tav tm="100000">
                                          <p:val>
                                            <p:strVal val="#ppt_y"/>
                                          </p:val>
                                        </p:tav>
                                      </p:tavLst>
                                    </p:anim>
                                  </p:childTnLst>
                                </p:cTn>
                              </p:par>
                            </p:childTnLst>
                          </p:cTn>
                        </p:par>
                        <p:par>
                          <p:cTn id="67" fill="hold">
                            <p:stCondLst>
                              <p:cond delay="22750"/>
                            </p:stCondLst>
                            <p:childTnLst>
                              <p:par>
                                <p:cTn id="68" presetID="2" presetClass="exit" presetSubtype="8" fill="hold" nodeType="afterEffect">
                                  <p:stCondLst>
                                    <p:cond delay="1750"/>
                                  </p:stCondLst>
                                  <p:childTnLst>
                                    <p:anim calcmode="lin" valueType="num">
                                      <p:cBhvr additive="base">
                                        <p:cTn id="69" dur="1500"/>
                                        <p:tgtEl>
                                          <p:spTgt spid="36"/>
                                        </p:tgtEl>
                                        <p:attrNameLst>
                                          <p:attrName>ppt_x</p:attrName>
                                        </p:attrNameLst>
                                      </p:cBhvr>
                                      <p:tavLst>
                                        <p:tav tm="0">
                                          <p:val>
                                            <p:strVal val="ppt_x"/>
                                          </p:val>
                                        </p:tav>
                                        <p:tav tm="100000">
                                          <p:val>
                                            <p:strVal val="0-ppt_w/2"/>
                                          </p:val>
                                        </p:tav>
                                      </p:tavLst>
                                    </p:anim>
                                    <p:anim calcmode="lin" valueType="num">
                                      <p:cBhvr additive="base">
                                        <p:cTn id="70" dur="1500"/>
                                        <p:tgtEl>
                                          <p:spTgt spid="36"/>
                                        </p:tgtEl>
                                        <p:attrNameLst>
                                          <p:attrName>ppt_y</p:attrName>
                                        </p:attrNameLst>
                                      </p:cBhvr>
                                      <p:tavLst>
                                        <p:tav tm="0">
                                          <p:val>
                                            <p:strVal val="ppt_y"/>
                                          </p:val>
                                        </p:tav>
                                        <p:tav tm="100000">
                                          <p:val>
                                            <p:strVal val="ppt_y"/>
                                          </p:val>
                                        </p:tav>
                                      </p:tavLst>
                                    </p:anim>
                                    <p:set>
                                      <p:cBhvr>
                                        <p:cTn id="71" dur="1" fill="hold">
                                          <p:stCondLst>
                                            <p:cond delay="1499"/>
                                          </p:stCondLst>
                                        </p:cTn>
                                        <p:tgtEl>
                                          <p:spTgt spid="36"/>
                                        </p:tgtEl>
                                        <p:attrNameLst>
                                          <p:attrName>style.visibility</p:attrName>
                                        </p:attrNameLst>
                                      </p:cBhvr>
                                      <p:to>
                                        <p:strVal val="hidden"/>
                                      </p:to>
                                    </p:set>
                                  </p:childTnLst>
                                </p:cTn>
                              </p:par>
                              <p:par>
                                <p:cTn id="72" presetID="2" presetClass="entr" presetSubtype="2" fill="hold" nodeType="withEffect">
                                  <p:stCondLst>
                                    <p:cond delay="1750"/>
                                  </p:stCondLst>
                                  <p:childTnLst>
                                    <p:set>
                                      <p:cBhvr>
                                        <p:cTn id="73" dur="1" fill="hold">
                                          <p:stCondLst>
                                            <p:cond delay="0"/>
                                          </p:stCondLst>
                                        </p:cTn>
                                        <p:tgtEl>
                                          <p:spTgt spid="59"/>
                                        </p:tgtEl>
                                        <p:attrNameLst>
                                          <p:attrName>style.visibility</p:attrName>
                                        </p:attrNameLst>
                                      </p:cBhvr>
                                      <p:to>
                                        <p:strVal val="visible"/>
                                      </p:to>
                                    </p:set>
                                    <p:anim calcmode="lin" valueType="num">
                                      <p:cBhvr additive="base">
                                        <p:cTn id="74" dur="1500" fill="hold"/>
                                        <p:tgtEl>
                                          <p:spTgt spid="59"/>
                                        </p:tgtEl>
                                        <p:attrNameLst>
                                          <p:attrName>ppt_x</p:attrName>
                                        </p:attrNameLst>
                                      </p:cBhvr>
                                      <p:tavLst>
                                        <p:tav tm="0">
                                          <p:val>
                                            <p:strVal val="1+#ppt_w/2"/>
                                          </p:val>
                                        </p:tav>
                                        <p:tav tm="100000">
                                          <p:val>
                                            <p:strVal val="#ppt_x"/>
                                          </p:val>
                                        </p:tav>
                                      </p:tavLst>
                                    </p:anim>
                                    <p:anim calcmode="lin" valueType="num">
                                      <p:cBhvr additive="base">
                                        <p:cTn id="75" dur="1500" fill="hold"/>
                                        <p:tgtEl>
                                          <p:spTgt spid="59"/>
                                        </p:tgtEl>
                                        <p:attrNameLst>
                                          <p:attrName>ppt_y</p:attrName>
                                        </p:attrNameLst>
                                      </p:cBhvr>
                                      <p:tavLst>
                                        <p:tav tm="0">
                                          <p:val>
                                            <p:strVal val="#ppt_y"/>
                                          </p:val>
                                        </p:tav>
                                        <p:tav tm="100000">
                                          <p:val>
                                            <p:strVal val="#ppt_y"/>
                                          </p:val>
                                        </p:tav>
                                      </p:tavLst>
                                    </p:anim>
                                  </p:childTnLst>
                                </p:cTn>
                              </p:par>
                            </p:childTnLst>
                          </p:cTn>
                        </p:par>
                        <p:par>
                          <p:cTn id="76" fill="hold">
                            <p:stCondLst>
                              <p:cond delay="26000"/>
                            </p:stCondLst>
                            <p:childTnLst>
                              <p:par>
                                <p:cTn id="77" presetID="2" presetClass="exit" presetSubtype="8" fill="hold" nodeType="afterEffect">
                                  <p:stCondLst>
                                    <p:cond delay="1750"/>
                                  </p:stCondLst>
                                  <p:childTnLst>
                                    <p:anim calcmode="lin" valueType="num">
                                      <p:cBhvr additive="base">
                                        <p:cTn id="78" dur="1500"/>
                                        <p:tgtEl>
                                          <p:spTgt spid="59"/>
                                        </p:tgtEl>
                                        <p:attrNameLst>
                                          <p:attrName>ppt_x</p:attrName>
                                        </p:attrNameLst>
                                      </p:cBhvr>
                                      <p:tavLst>
                                        <p:tav tm="0">
                                          <p:val>
                                            <p:strVal val="ppt_x"/>
                                          </p:val>
                                        </p:tav>
                                        <p:tav tm="100000">
                                          <p:val>
                                            <p:strVal val="0-ppt_w/2"/>
                                          </p:val>
                                        </p:tav>
                                      </p:tavLst>
                                    </p:anim>
                                    <p:anim calcmode="lin" valueType="num">
                                      <p:cBhvr additive="base">
                                        <p:cTn id="79" dur="1500"/>
                                        <p:tgtEl>
                                          <p:spTgt spid="59"/>
                                        </p:tgtEl>
                                        <p:attrNameLst>
                                          <p:attrName>ppt_y</p:attrName>
                                        </p:attrNameLst>
                                      </p:cBhvr>
                                      <p:tavLst>
                                        <p:tav tm="0">
                                          <p:val>
                                            <p:strVal val="ppt_y"/>
                                          </p:val>
                                        </p:tav>
                                        <p:tav tm="100000">
                                          <p:val>
                                            <p:strVal val="ppt_y"/>
                                          </p:val>
                                        </p:tav>
                                      </p:tavLst>
                                    </p:anim>
                                    <p:set>
                                      <p:cBhvr>
                                        <p:cTn id="80" dur="1" fill="hold">
                                          <p:stCondLst>
                                            <p:cond delay="1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611560" y="6273"/>
            <a:ext cx="8229600" cy="1143000"/>
          </a:xfrm>
        </p:spPr>
        <p:txBody>
          <a:bodyPr>
            <a:noAutofit/>
          </a:bodyPr>
          <a:lstStyle/>
          <a:p>
            <a:r>
              <a:rPr lang="sk-SK" b="1" dirty="0" smtClean="0">
                <a:ln>
                  <a:solidFill>
                    <a:srgbClr val="92D050"/>
                  </a:solidFill>
                </a:ln>
                <a:solidFill>
                  <a:srgbClr val="008000"/>
                </a:solidFill>
                <a:effectLst>
                  <a:reflection blurRad="6350" stA="55000" endA="300" endPos="45500" dir="5400000" sy="-100000" algn="bl" rotWithShape="0"/>
                </a:effectLst>
                <a:latin typeface="Arial Narrow CE"/>
              </a:rPr>
              <a:t>CONTACT INFORMATION</a:t>
            </a:r>
            <a:endParaRPr lang="sk-SK" b="1" dirty="0">
              <a:ln>
                <a:solidFill>
                  <a:srgbClr val="92D050"/>
                </a:solidFill>
              </a:ln>
              <a:solidFill>
                <a:srgbClr val="008000"/>
              </a:solidFill>
              <a:effectLst>
                <a:reflection blurRad="6350" stA="55000" endA="300" endPos="45500" dir="5400000" sy="-100000" algn="bl" rotWithShape="0"/>
              </a:effectLst>
              <a:latin typeface="Arial Narrow CE"/>
            </a:endParaRPr>
          </a:p>
        </p:txBody>
      </p:sp>
      <p:sp>
        <p:nvSpPr>
          <p:cNvPr id="6" name="Zástupný symbol obsahu 5"/>
          <p:cNvSpPr>
            <a:spLocks noGrp="1"/>
          </p:cNvSpPr>
          <p:nvPr>
            <p:ph idx="1"/>
          </p:nvPr>
        </p:nvSpPr>
        <p:spPr>
          <a:xfrm>
            <a:off x="265676" y="1268845"/>
            <a:ext cx="6048672" cy="4525963"/>
          </a:xfrm>
        </p:spPr>
        <p:txBody>
          <a:bodyPr>
            <a:normAutofit/>
          </a:bodyPr>
          <a:lstStyle/>
          <a:p>
            <a:pPr marL="0" indent="0">
              <a:buNone/>
            </a:pPr>
            <a:r>
              <a:rPr lang="sk-SK" sz="2800" b="1" dirty="0">
                <a:latin typeface="Arial Narrow" pitchFamily="34" charset="0"/>
              </a:rPr>
              <a:t>Predmestská 82, 010 01 Žilina 1</a:t>
            </a:r>
            <a:r>
              <a:rPr lang="sk-SK" sz="2800" dirty="0">
                <a:latin typeface="Arial Narrow" panose="020B0606020202030204" pitchFamily="34" charset="0"/>
              </a:rPr>
              <a:t/>
            </a:r>
            <a:br>
              <a:rPr lang="sk-SK" sz="2800" dirty="0">
                <a:latin typeface="Arial Narrow" panose="020B0606020202030204" pitchFamily="34" charset="0"/>
              </a:rPr>
            </a:br>
            <a:r>
              <a:rPr lang="sk-SK" sz="2800" b="1" dirty="0">
                <a:latin typeface="Arial Narrow" panose="020B0606020202030204" pitchFamily="34" charset="0"/>
              </a:rPr>
              <a:t>Telephone number:</a:t>
            </a:r>
            <a:r>
              <a:rPr lang="sk-SK" sz="2800" dirty="0">
                <a:latin typeface="Arial Narrow" panose="020B0606020202030204" pitchFamily="34" charset="0"/>
              </a:rPr>
              <a:t> 041/723 23 65 </a:t>
            </a:r>
          </a:p>
          <a:p>
            <a:pPr marL="0" indent="0">
              <a:buNone/>
            </a:pPr>
            <a:r>
              <a:rPr lang="sk-SK" sz="2800" b="1" dirty="0">
                <a:latin typeface="Arial Narrow" panose="020B0606020202030204" pitchFamily="34" charset="0"/>
              </a:rPr>
              <a:t>Fax: </a:t>
            </a:r>
            <a:r>
              <a:rPr lang="sk-SK" sz="2800" dirty="0">
                <a:latin typeface="Arial Narrow" panose="020B0606020202030204" pitchFamily="34" charset="0"/>
              </a:rPr>
              <a:t>041/723 27 07</a:t>
            </a:r>
            <a:br>
              <a:rPr lang="sk-SK" sz="2800" dirty="0">
                <a:latin typeface="Arial Narrow" panose="020B0606020202030204" pitchFamily="34" charset="0"/>
              </a:rPr>
            </a:br>
            <a:r>
              <a:rPr lang="sk-SK" sz="2800" b="1" dirty="0">
                <a:latin typeface="Arial Narrow" panose="020B0606020202030204" pitchFamily="34" charset="0"/>
              </a:rPr>
              <a:t>Telephone number of the </a:t>
            </a:r>
          </a:p>
          <a:p>
            <a:pPr marL="0" indent="0">
              <a:buNone/>
            </a:pPr>
            <a:r>
              <a:rPr lang="sk-SK" sz="2800" b="1" dirty="0" smtClean="0">
                <a:latin typeface="Arial Narrow" panose="020B0606020202030204" pitchFamily="34" charset="0"/>
              </a:rPr>
              <a:t>headteacher</a:t>
            </a:r>
            <a:r>
              <a:rPr lang="sk-SK" sz="2800" b="1" dirty="0">
                <a:latin typeface="Arial Narrow" panose="020B0606020202030204" pitchFamily="34" charset="0"/>
              </a:rPr>
              <a:t>:</a:t>
            </a:r>
            <a:r>
              <a:rPr lang="sk-SK" sz="2800" dirty="0">
                <a:latin typeface="Arial Narrow" panose="020B0606020202030204" pitchFamily="34" charset="0"/>
              </a:rPr>
              <a:t> 041/700 25 74</a:t>
            </a:r>
          </a:p>
          <a:p>
            <a:pPr marL="0" indent="0">
              <a:buNone/>
            </a:pPr>
            <a:r>
              <a:rPr lang="sk-SK" sz="2800" b="1" dirty="0" smtClean="0">
                <a:latin typeface="Arial Narrow" panose="020B0606020202030204" pitchFamily="34" charset="0"/>
              </a:rPr>
              <a:t>E-mail </a:t>
            </a:r>
            <a:r>
              <a:rPr lang="sk-SK" sz="2800" b="1" dirty="0">
                <a:latin typeface="Arial Narrow" panose="020B0606020202030204" pitchFamily="34" charset="0"/>
              </a:rPr>
              <a:t>:</a:t>
            </a:r>
            <a:r>
              <a:rPr lang="sk-SK" sz="2800" dirty="0">
                <a:latin typeface="Arial Narrow" panose="020B0606020202030204" pitchFamily="34" charset="0"/>
              </a:rPr>
              <a:t/>
            </a:r>
            <a:br>
              <a:rPr lang="sk-SK" sz="2800" dirty="0">
                <a:latin typeface="Arial Narrow" panose="020B0606020202030204" pitchFamily="34" charset="0"/>
              </a:rPr>
            </a:br>
            <a:r>
              <a:rPr lang="sk-SK" sz="2800" dirty="0" smtClean="0">
                <a:solidFill>
                  <a:srgbClr val="009700"/>
                </a:solidFill>
                <a:latin typeface="Arial Narrow" panose="020B0606020202030204" pitchFamily="34" charset="0"/>
                <a:hlinkClick r:id="rId3"/>
              </a:rPr>
              <a:t>sekretariat@spospredza.edu.sk</a:t>
            </a:r>
            <a:r>
              <a:rPr lang="sk-SK" sz="2800" dirty="0" smtClean="0">
                <a:solidFill>
                  <a:srgbClr val="009700"/>
                </a:solidFill>
                <a:latin typeface="Arial Narrow" panose="020B0606020202030204" pitchFamily="34" charset="0"/>
              </a:rPr>
              <a:t/>
            </a:r>
            <a:br>
              <a:rPr lang="sk-SK" sz="2800" dirty="0" smtClean="0">
                <a:solidFill>
                  <a:srgbClr val="009700"/>
                </a:solidFill>
                <a:latin typeface="Arial Narrow" panose="020B0606020202030204" pitchFamily="34" charset="0"/>
              </a:rPr>
            </a:br>
            <a:r>
              <a:rPr lang="sk-SK" sz="2800" dirty="0" smtClean="0">
                <a:solidFill>
                  <a:srgbClr val="009700"/>
                </a:solidFill>
                <a:latin typeface="Arial Narrow" panose="020B0606020202030204" pitchFamily="34" charset="0"/>
                <a:hlinkClick r:id="rId4"/>
              </a:rPr>
              <a:t>riaditel@spospredza.edu.sk</a:t>
            </a:r>
            <a:endParaRPr lang="sk-SK" sz="2800" dirty="0" smtClean="0">
              <a:solidFill>
                <a:srgbClr val="009700"/>
              </a:solidFill>
              <a:latin typeface="Arial Narrow" panose="020B0606020202030204" pitchFamily="34" charset="0"/>
            </a:endParaRPr>
          </a:p>
          <a:p>
            <a:endParaRPr lang="sk-SK" sz="2800" dirty="0">
              <a:latin typeface="Arial Narrow" pitchFamily="34" charset="0"/>
            </a:endParaRPr>
          </a:p>
          <a:p>
            <a:pPr marL="0" indent="0">
              <a:buNone/>
            </a:pPr>
            <a:endParaRPr lang="sk-SK" sz="2800" dirty="0">
              <a:latin typeface="Arial Narrow" pitchFamily="34" charset="0"/>
            </a:endParaRPr>
          </a:p>
        </p:txBody>
      </p:sp>
      <p:sp>
        <p:nvSpPr>
          <p:cNvPr id="4" name="Podnadpis 4"/>
          <p:cNvSpPr txBox="1">
            <a:spLocks/>
          </p:cNvSpPr>
          <p:nvPr/>
        </p:nvSpPr>
        <p:spPr>
          <a:xfrm>
            <a:off x="251520" y="5042984"/>
            <a:ext cx="6400800"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k-SK" sz="3600" b="1" dirty="0" err="1" smtClean="0">
                <a:latin typeface="Arial Narrow" pitchFamily="34" charset="0"/>
              </a:rPr>
              <a:t>www.spospredza.edu.sk</a:t>
            </a:r>
            <a:endParaRPr lang="sk-SK" sz="3600" b="1" dirty="0">
              <a:latin typeface="Arial Narrow" pitchFamily="34" charset="0"/>
            </a:endParaRPr>
          </a:p>
        </p:txBody>
      </p:sp>
      <p:pic>
        <p:nvPicPr>
          <p:cNvPr id="10" name="Picture 17" descr="http://www.pdpredmier.sk/Subory/obrazok/log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203" y="5794808"/>
            <a:ext cx="9433048" cy="1168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Zástupný symbol obsahu 3" descr="DSCF0324.JP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484059" y="1329514"/>
            <a:ext cx="3659941" cy="2099342"/>
          </a:xfrm>
          <a:prstGeom prst="rect">
            <a:avLst/>
          </a:prstGeom>
          <a:ln>
            <a:noFill/>
          </a:ln>
          <a:effectLst>
            <a:softEdge rad="112500"/>
          </a:effectLst>
        </p:spPr>
      </p:pic>
      <p:pic>
        <p:nvPicPr>
          <p:cNvPr id="12" name="Zástupný symbol obsahu 4" descr="DSCF0325.JP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484059" y="3620495"/>
            <a:ext cx="3649386" cy="2053180"/>
          </a:xfrm>
          <a:prstGeom prst="rect">
            <a:avLst/>
          </a:prstGeom>
          <a:ln>
            <a:noFill/>
          </a:ln>
          <a:effectLst>
            <a:softEdge rad="112500"/>
          </a:effectLst>
        </p:spPr>
      </p:pic>
    </p:spTree>
    <p:extLst>
      <p:ext uri="{BB962C8B-B14F-4D97-AF65-F5344CB8AC3E}">
        <p14:creationId xmlns:p14="http://schemas.microsoft.com/office/powerpoint/2010/main" val="3741563621"/>
      </p:ext>
    </p:extLst>
  </p:cSld>
  <p:clrMapOvr>
    <a:masterClrMapping/>
  </p:clrMapOvr>
  <mc:AlternateContent xmlns:mc="http://schemas.openxmlformats.org/markup-compatibility/2006" xmlns:p14="http://schemas.microsoft.com/office/powerpoint/2010/main">
    <mc:Choice Requires="p14">
      <p:transition spd="slow" p14:dur="1400" advTm="4000">
        <p14:ripple/>
      </p:transition>
    </mc:Choice>
    <mc:Fallback xmlns="">
      <p:transition spd="slow" advTm="4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31640" y="-136525"/>
            <a:ext cx="6449797" cy="928655"/>
          </a:xfrm>
        </p:spPr>
        <p:txBody>
          <a:bodyPr>
            <a:normAutofit fontScale="90000"/>
          </a:bodyPr>
          <a:lstStyle/>
          <a:p>
            <a:r>
              <a:rPr lang="sk-SK" b="1" dirty="0" smtClean="0">
                <a:ln>
                  <a:solidFill>
                    <a:srgbClr val="92D050"/>
                  </a:solidFill>
                </a:ln>
                <a:solidFill>
                  <a:srgbClr val="008000"/>
                </a:solidFill>
                <a:effectLst>
                  <a:reflection blurRad="6350" stA="55000" endA="300" endPos="45500" dir="5400000" sy="-100000" algn="bl" rotWithShape="0"/>
                </a:effectLst>
                <a:latin typeface="Arial Narrow CE"/>
              </a:rPr>
              <a:t>HORNÉ POVAŽIE </a:t>
            </a:r>
            <a:r>
              <a:rPr lang="sk-SK" b="1" dirty="0">
                <a:ln>
                  <a:solidFill>
                    <a:srgbClr val="92D050"/>
                  </a:solidFill>
                </a:ln>
                <a:solidFill>
                  <a:srgbClr val="008000"/>
                </a:solidFill>
                <a:effectLst>
                  <a:reflection blurRad="6350" stA="55000" endA="300" endPos="45500" dir="5400000" sy="-100000" algn="bl" rotWithShape="0"/>
                </a:effectLst>
                <a:latin typeface="Arial Narrow CE"/>
              </a:rPr>
              <a:t>R</a:t>
            </a:r>
            <a:r>
              <a:rPr lang="sk-SK" b="1" dirty="0" smtClean="0">
                <a:ln>
                  <a:solidFill>
                    <a:srgbClr val="92D050"/>
                  </a:solidFill>
                </a:ln>
                <a:solidFill>
                  <a:srgbClr val="008000"/>
                </a:solidFill>
                <a:effectLst>
                  <a:reflection blurRad="6350" stA="55000" endA="300" endPos="45500" dir="5400000" sy="-100000" algn="bl" rotWithShape="0"/>
                </a:effectLst>
                <a:latin typeface="Arial Narrow CE"/>
              </a:rPr>
              <a:t>egion</a:t>
            </a:r>
            <a:endParaRPr lang="sk-SK" dirty="0"/>
          </a:p>
        </p:txBody>
      </p:sp>
      <p:grpSp>
        <p:nvGrpSpPr>
          <p:cNvPr id="3" name="Group 2"/>
          <p:cNvGrpSpPr/>
          <p:nvPr/>
        </p:nvGrpSpPr>
        <p:grpSpPr>
          <a:xfrm>
            <a:off x="347134" y="4360396"/>
            <a:ext cx="10059255" cy="2111836"/>
            <a:chOff x="321787" y="4884033"/>
            <a:chExt cx="10084602" cy="1738718"/>
          </a:xfrm>
        </p:grpSpPr>
        <p:pic>
          <p:nvPicPr>
            <p:cNvPr id="2050" name="Picture 2" descr="C:\Users\stanislav.gaborik\Desktop\Projekt\Snímek 0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1787" y="4884033"/>
              <a:ext cx="10084602" cy="17387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4" name="Obdĺžnik 3"/>
            <p:cNvSpPr/>
            <p:nvPr/>
          </p:nvSpPr>
          <p:spPr>
            <a:xfrm>
              <a:off x="5886986" y="5026286"/>
              <a:ext cx="3256189" cy="532138"/>
            </a:xfrm>
            <a:prstGeom prst="rect">
              <a:avLst/>
            </a:prstGeom>
          </p:spPr>
          <p:txBody>
            <a:bodyPr wrap="none">
              <a:spAutoFit/>
            </a:bodyPr>
            <a:lstStyle/>
            <a:p>
              <a:r>
                <a:rPr lang="sk-SK" sz="3600" dirty="0" smtClean="0">
                  <a:solidFill>
                    <a:srgbClr val="FF0000"/>
                  </a:solidFill>
                  <a:latin typeface="Monotype Corsiva" panose="03010101010201010101" pitchFamily="66" charset="0"/>
                </a:rPr>
                <a:t>NP of </a:t>
              </a:r>
              <a:r>
                <a:rPr lang="sk-SK" sz="3600" dirty="0" err="1" smtClean="0">
                  <a:solidFill>
                    <a:srgbClr val="FF0000"/>
                  </a:solidFill>
                  <a:latin typeface="Monotype Corsiva" panose="03010101010201010101" pitchFamily="66" charset="0"/>
                </a:rPr>
                <a:t>Low</a:t>
              </a:r>
              <a:r>
                <a:rPr lang="sk-SK" sz="3600" dirty="0" smtClean="0">
                  <a:solidFill>
                    <a:srgbClr val="FF0000"/>
                  </a:solidFill>
                  <a:latin typeface="Monotype Corsiva" panose="03010101010201010101" pitchFamily="66" charset="0"/>
                </a:rPr>
                <a:t> </a:t>
              </a:r>
              <a:r>
                <a:rPr lang="sk-SK" sz="3600" dirty="0" err="1" smtClean="0">
                  <a:solidFill>
                    <a:srgbClr val="FF0000"/>
                  </a:solidFill>
                  <a:latin typeface="Monotype Corsiva" panose="03010101010201010101" pitchFamily="66" charset="0"/>
                </a:rPr>
                <a:t>Fatras</a:t>
              </a:r>
              <a:endParaRPr lang="sk-SK" sz="2000" dirty="0">
                <a:solidFill>
                  <a:srgbClr val="FF0000"/>
                </a:solidFill>
                <a:latin typeface="Monotype Corsiva" panose="03010101010201010101" pitchFamily="66" charset="0"/>
              </a:endParaRPr>
            </a:p>
          </p:txBody>
        </p:sp>
      </p:grpSp>
      <p:grpSp>
        <p:nvGrpSpPr>
          <p:cNvPr id="10" name="Group 9"/>
          <p:cNvGrpSpPr/>
          <p:nvPr/>
        </p:nvGrpSpPr>
        <p:grpSpPr>
          <a:xfrm>
            <a:off x="5558683" y="861911"/>
            <a:ext cx="3675921" cy="2885717"/>
            <a:chOff x="8605989" y="2215641"/>
            <a:chExt cx="3585317" cy="3103869"/>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5989" y="2215641"/>
              <a:ext cx="3585317" cy="31038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BlokTextu 28"/>
            <p:cNvSpPr txBox="1"/>
            <p:nvPr/>
          </p:nvSpPr>
          <p:spPr>
            <a:xfrm>
              <a:off x="10023120" y="2890650"/>
              <a:ext cx="2146329" cy="584775"/>
            </a:xfrm>
            <a:prstGeom prst="rect">
              <a:avLst/>
            </a:prstGeom>
            <a:noFill/>
          </p:spPr>
          <p:txBody>
            <a:bodyPr wrap="square" rtlCol="0">
              <a:spAutoFit/>
            </a:bodyPr>
            <a:lstStyle/>
            <a:p>
              <a:r>
                <a:rPr lang="sk-SK" sz="3200" dirty="0" smtClean="0">
                  <a:solidFill>
                    <a:srgbClr val="FF0000"/>
                  </a:solidFill>
                  <a:latin typeface="Monotype Corsiva" panose="03010101010201010101" pitchFamily="66" charset="0"/>
                </a:rPr>
                <a:t>Strečno castle</a:t>
              </a:r>
              <a:endParaRPr lang="sk-SK" sz="3200" dirty="0">
                <a:solidFill>
                  <a:srgbClr val="FF0000"/>
                </a:solidFill>
                <a:latin typeface="Monotype Corsiva" panose="03010101010201010101" pitchFamily="66" charset="0"/>
              </a:endParaRPr>
            </a:p>
          </p:txBody>
        </p:sp>
      </p:grpSp>
      <p:grpSp>
        <p:nvGrpSpPr>
          <p:cNvPr id="20" name="Group 19"/>
          <p:cNvGrpSpPr/>
          <p:nvPr/>
        </p:nvGrpSpPr>
        <p:grpSpPr>
          <a:xfrm>
            <a:off x="-97226" y="4421540"/>
            <a:ext cx="3551605" cy="2663704"/>
            <a:chOff x="-97226" y="4421540"/>
            <a:chExt cx="3551605" cy="2663704"/>
          </a:xfrm>
        </p:grpSpPr>
        <p:pic>
          <p:nvPicPr>
            <p:cNvPr id="17" name="Picture 12" descr="https://scontent-vie1-1.xx.fbcdn.net/v/t1.0-9/10468348_10203909443127453_6515147889434345550_n.jpg?oh=f1d9461a309a632cf92a1d5bca8fb7b7&amp;oe=57CE171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26" y="4421540"/>
              <a:ext cx="3551605" cy="26637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BlokTextu 29"/>
            <p:cNvSpPr txBox="1"/>
            <p:nvPr/>
          </p:nvSpPr>
          <p:spPr>
            <a:xfrm>
              <a:off x="872779" y="6268808"/>
              <a:ext cx="2557500" cy="707886"/>
            </a:xfrm>
            <a:prstGeom prst="rect">
              <a:avLst/>
            </a:prstGeom>
            <a:noFill/>
          </p:spPr>
          <p:txBody>
            <a:bodyPr wrap="square" rtlCol="0">
              <a:spAutoFit/>
            </a:bodyPr>
            <a:lstStyle/>
            <a:p>
              <a:r>
                <a:rPr lang="sk-SK" sz="4000" dirty="0" err="1">
                  <a:solidFill>
                    <a:srgbClr val="FF0000"/>
                  </a:solidFill>
                  <a:latin typeface="Monotype Corsiva" panose="03010101010201010101" pitchFamily="66" charset="0"/>
                </a:rPr>
                <a:t>Rozsutec</a:t>
              </a:r>
              <a:endParaRPr lang="sk-SK" sz="4000" dirty="0">
                <a:solidFill>
                  <a:srgbClr val="FF0000"/>
                </a:solidFill>
                <a:latin typeface="Monotype Corsiva" panose="03010101010201010101" pitchFamily="66" charset="0"/>
              </a:endParaRPr>
            </a:p>
          </p:txBody>
        </p:sp>
      </p:grpSp>
      <p:sp>
        <p:nvSpPr>
          <p:cNvPr id="5" name="AutoShape 5" descr="Zobrazuje sa 20150309_185557.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6" name="AutoShape 7" descr="Zobrazuje sa 20150309_185557.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2056" name="Picture 8" descr="C:\Users\stanislav.gaborik\AppData\Local\Microsoft\Windows\Temporary Internet Files\Content.IE5\0GNFM5CC\20150309_18555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3319" y="927152"/>
            <a:ext cx="6317980" cy="25769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237963" y="4112553"/>
            <a:ext cx="5023996" cy="3049397"/>
            <a:chOff x="2363292" y="4154262"/>
            <a:chExt cx="5023996" cy="3049397"/>
          </a:xfrm>
        </p:grpSpPr>
        <p:pic>
          <p:nvPicPr>
            <p:cNvPr id="2057" name="Picture 9" descr="C:\Users\stanislav.gaborik\AppData\Local\Microsoft\Windows\Temporary Internet Files\Content.IE5\41EEJYD9\20141019_103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3292" y="4154262"/>
              <a:ext cx="4065862" cy="30493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BlokTextu 8"/>
            <p:cNvSpPr txBox="1"/>
            <p:nvPr/>
          </p:nvSpPr>
          <p:spPr>
            <a:xfrm>
              <a:off x="3070768" y="4415832"/>
              <a:ext cx="4316520" cy="646331"/>
            </a:xfrm>
            <a:prstGeom prst="rect">
              <a:avLst/>
            </a:prstGeom>
            <a:noFill/>
          </p:spPr>
          <p:txBody>
            <a:bodyPr wrap="square" rtlCol="0">
              <a:spAutoFit/>
            </a:bodyPr>
            <a:lstStyle/>
            <a:p>
              <a:r>
                <a:rPr lang="sk-SK" sz="3600" dirty="0" smtClean="0">
                  <a:solidFill>
                    <a:srgbClr val="FF0000"/>
                  </a:solidFill>
                  <a:latin typeface="Monotype Corsiva" panose="03010101010201010101" pitchFamily="66" charset="0"/>
                </a:rPr>
                <a:t>Terchová</a:t>
              </a:r>
              <a:endParaRPr lang="sk-SK" sz="3600" dirty="0">
                <a:solidFill>
                  <a:srgbClr val="FF0000"/>
                </a:solidFill>
                <a:latin typeface="Monotype Corsiva" panose="03010101010201010101" pitchFamily="66" charset="0"/>
              </a:endParaRPr>
            </a:p>
          </p:txBody>
        </p:sp>
      </p:grpSp>
      <p:pic>
        <p:nvPicPr>
          <p:cNvPr id="2059" name="Picture 11" descr="http://gsvm.maves.sk/pano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134" y="1089875"/>
            <a:ext cx="10099199" cy="22515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3" name="BlokTextu 8"/>
          <p:cNvSpPr txBox="1"/>
          <p:nvPr/>
        </p:nvSpPr>
        <p:spPr>
          <a:xfrm>
            <a:off x="79703" y="2857800"/>
            <a:ext cx="4316520" cy="646331"/>
          </a:xfrm>
          <a:prstGeom prst="rect">
            <a:avLst/>
          </a:prstGeom>
          <a:noFill/>
        </p:spPr>
        <p:txBody>
          <a:bodyPr wrap="square" rtlCol="0">
            <a:spAutoFit/>
          </a:bodyPr>
          <a:lstStyle/>
          <a:p>
            <a:r>
              <a:rPr lang="sk-SK" sz="3600" dirty="0" smtClean="0">
                <a:solidFill>
                  <a:srgbClr val="FF0000"/>
                </a:solidFill>
                <a:latin typeface="Monotype Corsiva" panose="03010101010201010101" pitchFamily="66" charset="0"/>
              </a:rPr>
              <a:t>Žilina</a:t>
            </a:r>
            <a:endParaRPr lang="sk-SK" sz="3600" dirty="0">
              <a:solidFill>
                <a:srgbClr val="FF0000"/>
              </a:solidFill>
              <a:latin typeface="Monotype Corsiva" panose="03010101010201010101" pitchFamily="66" charset="0"/>
            </a:endParaRPr>
          </a:p>
        </p:txBody>
      </p:sp>
      <p:grpSp>
        <p:nvGrpSpPr>
          <p:cNvPr id="15" name="Group 14"/>
          <p:cNvGrpSpPr/>
          <p:nvPr/>
        </p:nvGrpSpPr>
        <p:grpSpPr>
          <a:xfrm>
            <a:off x="5481725" y="822134"/>
            <a:ext cx="3829836" cy="2885717"/>
            <a:chOff x="5491983" y="725634"/>
            <a:chExt cx="3829836" cy="2885717"/>
          </a:xfrm>
        </p:grpSpPr>
        <p:pic>
          <p:nvPicPr>
            <p:cNvPr id="2051" name="Picture 3" descr="C:\Users\stanislav.gaborik\Desktop\Projekt\DSC0056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491983" y="725634"/>
              <a:ext cx="3829836" cy="2885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BlokTextu 8"/>
            <p:cNvSpPr txBox="1"/>
            <p:nvPr/>
          </p:nvSpPr>
          <p:spPr>
            <a:xfrm>
              <a:off x="5534029" y="2850600"/>
              <a:ext cx="1441785" cy="646331"/>
            </a:xfrm>
            <a:prstGeom prst="rect">
              <a:avLst/>
            </a:prstGeom>
            <a:noFill/>
          </p:spPr>
          <p:txBody>
            <a:bodyPr wrap="square" rtlCol="0">
              <a:spAutoFit/>
            </a:bodyPr>
            <a:lstStyle/>
            <a:p>
              <a:r>
                <a:rPr lang="sk-SK" sz="3600" dirty="0" smtClean="0">
                  <a:solidFill>
                    <a:srgbClr val="FF0000"/>
                  </a:solidFill>
                  <a:latin typeface="Monotype Corsiva" panose="03010101010201010101" pitchFamily="66" charset="0"/>
                </a:rPr>
                <a:t>Stránik</a:t>
              </a:r>
              <a:endParaRPr lang="sk-SK" sz="3600" dirty="0">
                <a:solidFill>
                  <a:srgbClr val="FF0000"/>
                </a:solidFill>
                <a:latin typeface="Monotype Corsiva" panose="03010101010201010101" pitchFamily="66" charset="0"/>
              </a:endParaRPr>
            </a:p>
          </p:txBody>
        </p:sp>
      </p:grpSp>
      <p:pic>
        <p:nvPicPr>
          <p:cNvPr id="33" name="Picture 7" descr="C:\Users\stanislav.gaborik\Desktop\Picture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04023" y="932048"/>
            <a:ext cx="9476585" cy="30010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6" name="BlokTextu 8"/>
          <p:cNvSpPr txBox="1"/>
          <p:nvPr/>
        </p:nvSpPr>
        <p:spPr>
          <a:xfrm>
            <a:off x="5364088" y="3825289"/>
            <a:ext cx="4316520" cy="707886"/>
          </a:xfrm>
          <a:prstGeom prst="rect">
            <a:avLst/>
          </a:prstGeom>
          <a:noFill/>
        </p:spPr>
        <p:txBody>
          <a:bodyPr wrap="square" rtlCol="0">
            <a:spAutoFit/>
          </a:bodyPr>
          <a:lstStyle/>
          <a:p>
            <a:r>
              <a:rPr lang="sk-SK" sz="4000" dirty="0" smtClean="0">
                <a:solidFill>
                  <a:srgbClr val="FF0000"/>
                </a:solidFill>
                <a:latin typeface="Monotype Corsiva" panose="03010101010201010101" pitchFamily="66" charset="0"/>
              </a:rPr>
              <a:t>Terchová </a:t>
            </a:r>
            <a:r>
              <a:rPr lang="sk-SK" sz="4000" dirty="0">
                <a:solidFill>
                  <a:srgbClr val="FF0000"/>
                </a:solidFill>
                <a:latin typeface="Monotype Corsiva" panose="03010101010201010101" pitchFamily="66" charset="0"/>
              </a:rPr>
              <a:t>V</a:t>
            </a:r>
            <a:r>
              <a:rPr lang="en-US" sz="4000" dirty="0" smtClean="0">
                <a:solidFill>
                  <a:srgbClr val="FF0000"/>
                </a:solidFill>
                <a:latin typeface="Monotype Corsiva" panose="03010101010201010101" pitchFamily="66" charset="0"/>
              </a:rPr>
              <a:t>alley</a:t>
            </a:r>
            <a:endParaRPr lang="sk-SK" sz="4000" dirty="0">
              <a:solidFill>
                <a:srgbClr val="FF0000"/>
              </a:solidFill>
              <a:latin typeface="Monotype Corsiva" panose="03010101010201010101" pitchFamily="66" charset="0"/>
            </a:endParaRPr>
          </a:p>
        </p:txBody>
      </p:sp>
    </p:spTree>
    <p:extLst>
      <p:ext uri="{BB962C8B-B14F-4D97-AF65-F5344CB8AC3E}">
        <p14:creationId xmlns:p14="http://schemas.microsoft.com/office/powerpoint/2010/main" val="1357163622"/>
      </p:ext>
    </p:extLst>
  </p:cSld>
  <p:clrMapOvr>
    <a:masterClrMapping/>
  </p:clrMapOvr>
  <mc:AlternateContent xmlns:mc="http://schemas.openxmlformats.org/markup-compatibility/2006" xmlns:p14="http://schemas.microsoft.com/office/powerpoint/2010/main">
    <mc:Choice Requires="p14">
      <p:transition spd="slow" p14:dur="1400" advClick="0" advTm="16000">
        <p14:ripple/>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xit" presetSubtype="32" fill="hold" nodeType="afterEffect">
                                  <p:stCondLst>
                                    <p:cond delay="1750"/>
                                  </p:stCondLst>
                                  <p:childTnLst>
                                    <p:animEffect transition="out" filter="box(out)">
                                      <p:cBhvr>
                                        <p:cTn id="6" dur="1750"/>
                                        <p:tgtEl>
                                          <p:spTgt spid="2059"/>
                                        </p:tgtEl>
                                      </p:cBhvr>
                                    </p:animEffect>
                                    <p:set>
                                      <p:cBhvr>
                                        <p:cTn id="7" dur="1" fill="hold">
                                          <p:stCondLst>
                                            <p:cond delay="1749"/>
                                          </p:stCondLst>
                                        </p:cTn>
                                        <p:tgtEl>
                                          <p:spTgt spid="2059"/>
                                        </p:tgtEl>
                                        <p:attrNameLst>
                                          <p:attrName>style.visibility</p:attrName>
                                        </p:attrNameLst>
                                      </p:cBhvr>
                                      <p:to>
                                        <p:strVal val="hidden"/>
                                      </p:to>
                                    </p:set>
                                  </p:childTnLst>
                                </p:cTn>
                              </p:par>
                              <p:par>
                                <p:cTn id="8" presetID="4" presetClass="entr" presetSubtype="16" fill="hold" nodeType="withEffect">
                                  <p:stCondLst>
                                    <p:cond delay="175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750"/>
                                        <p:tgtEl>
                                          <p:spTgt spid="10"/>
                                        </p:tgtEl>
                                      </p:cBhvr>
                                    </p:animEffect>
                                  </p:childTnLst>
                                </p:cTn>
                              </p:par>
                              <p:par>
                                <p:cTn id="11" presetID="6" presetClass="entr" presetSubtype="16" fill="hold" nodeType="withEffect">
                                  <p:stCondLst>
                                    <p:cond delay="175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1750"/>
                                        <p:tgtEl>
                                          <p:spTgt spid="20"/>
                                        </p:tgtEl>
                                      </p:cBhvr>
                                    </p:animEffect>
                                  </p:childTnLst>
                                </p:cTn>
                              </p:par>
                            </p:childTnLst>
                          </p:cTn>
                        </p:par>
                        <p:par>
                          <p:cTn id="14" fill="hold">
                            <p:stCondLst>
                              <p:cond delay="3500"/>
                            </p:stCondLst>
                            <p:childTnLst>
                              <p:par>
                                <p:cTn id="15" presetID="4" presetClass="entr" presetSubtype="16" fill="hold" nodeType="after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1750"/>
                                        <p:tgtEl>
                                          <p:spTgt spid="15"/>
                                        </p:tgtEl>
                                      </p:cBhvr>
                                    </p:animEffect>
                                  </p:childTnLst>
                                </p:cTn>
                              </p:par>
                              <p:par>
                                <p:cTn id="18" presetID="6" presetClass="entr" presetSubtype="16" fill="hold" nodeType="withEffect">
                                  <p:stCondLst>
                                    <p:cond delay="200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1750"/>
                                        <p:tgtEl>
                                          <p:spTgt spid="12"/>
                                        </p:tgtEl>
                                      </p:cBhvr>
                                    </p:animEffect>
                                  </p:childTnLst>
                                </p:cTn>
                              </p:par>
                            </p:childTnLst>
                          </p:cTn>
                        </p:par>
                        <p:par>
                          <p:cTn id="21" fill="hold">
                            <p:stCondLst>
                              <p:cond delay="7250"/>
                            </p:stCondLst>
                            <p:childTnLst>
                              <p:par>
                                <p:cTn id="22" presetID="4" presetClass="exit" presetSubtype="32" fill="hold" nodeType="afterEffect">
                                  <p:stCondLst>
                                    <p:cond delay="1750"/>
                                  </p:stCondLst>
                                  <p:childTnLst>
                                    <p:animEffect transition="out" filter="box(out)">
                                      <p:cBhvr>
                                        <p:cTn id="23" dur="1750"/>
                                        <p:tgtEl>
                                          <p:spTgt spid="15"/>
                                        </p:tgtEl>
                                      </p:cBhvr>
                                    </p:animEffect>
                                    <p:set>
                                      <p:cBhvr>
                                        <p:cTn id="24" dur="1" fill="hold">
                                          <p:stCondLst>
                                            <p:cond delay="1749"/>
                                          </p:stCondLst>
                                        </p:cTn>
                                        <p:tgtEl>
                                          <p:spTgt spid="15"/>
                                        </p:tgtEl>
                                        <p:attrNameLst>
                                          <p:attrName>style.visibility</p:attrName>
                                        </p:attrNameLst>
                                      </p:cBhvr>
                                      <p:to>
                                        <p:strVal val="hidden"/>
                                      </p:to>
                                    </p:set>
                                  </p:childTnLst>
                                </p:cTn>
                              </p:par>
                              <p:par>
                                <p:cTn id="25" presetID="4" presetClass="exit" presetSubtype="32" fill="hold" nodeType="withEffect">
                                  <p:stCondLst>
                                    <p:cond delay="1750"/>
                                  </p:stCondLst>
                                  <p:childTnLst>
                                    <p:animEffect transition="out" filter="box(out)">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par>
                                <p:cTn id="28" presetID="4" presetClass="entr" presetSubtype="16" fill="hold" nodeType="withEffect">
                                  <p:stCondLst>
                                    <p:cond delay="1750"/>
                                  </p:stCondLst>
                                  <p:childTnLst>
                                    <p:set>
                                      <p:cBhvr>
                                        <p:cTn id="29" dur="1" fill="hold">
                                          <p:stCondLst>
                                            <p:cond delay="0"/>
                                          </p:stCondLst>
                                        </p:cTn>
                                        <p:tgtEl>
                                          <p:spTgt spid="33"/>
                                        </p:tgtEl>
                                        <p:attrNameLst>
                                          <p:attrName>style.visibility</p:attrName>
                                        </p:attrNameLst>
                                      </p:cBhvr>
                                      <p:to>
                                        <p:strVal val="visible"/>
                                      </p:to>
                                    </p:set>
                                    <p:animEffect transition="in" filter="box(in)">
                                      <p:cBhvr>
                                        <p:cTn id="3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6386" y="1248093"/>
            <a:ext cx="10357030" cy="1963113"/>
            <a:chOff x="-2747072" y="6187308"/>
            <a:chExt cx="10357030" cy="1963113"/>
          </a:xfrm>
        </p:grpSpPr>
        <p:pic>
          <p:nvPicPr>
            <p:cNvPr id="1030" name="Picture 6" descr="https://scontent-vie1-1.xx.fbcdn.net/v/t1.0-9/11202565_992249980833093_6069606862257071982_n.jpg?oh=2a6860c9500ad4a75067cabf86b1769e&amp;oe=579FA1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747072" y="6187308"/>
              <a:ext cx="10357030" cy="19631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5" name="BlokTextu 8"/>
            <p:cNvSpPr txBox="1"/>
            <p:nvPr/>
          </p:nvSpPr>
          <p:spPr>
            <a:xfrm>
              <a:off x="-2747072" y="7433472"/>
              <a:ext cx="4316520" cy="707886"/>
            </a:xfrm>
            <a:prstGeom prst="rect">
              <a:avLst/>
            </a:prstGeom>
            <a:noFill/>
          </p:spPr>
          <p:txBody>
            <a:bodyPr wrap="square" rtlCol="0">
              <a:spAutoFit/>
            </a:bodyPr>
            <a:lstStyle/>
            <a:p>
              <a:r>
                <a:rPr lang="sk-SK" sz="4000" dirty="0" smtClean="0">
                  <a:solidFill>
                    <a:srgbClr val="FF0000"/>
                  </a:solidFill>
                  <a:latin typeface="Monotype Corsiva" panose="03010101010201010101" pitchFamily="66" charset="0"/>
                </a:rPr>
                <a:t>Súľov rocks</a:t>
              </a:r>
              <a:endParaRPr lang="sk-SK" sz="4000" dirty="0">
                <a:solidFill>
                  <a:srgbClr val="FF0000"/>
                </a:solidFill>
                <a:latin typeface="Monotype Corsiva" panose="03010101010201010101" pitchFamily="66" charset="0"/>
              </a:endParaRPr>
            </a:p>
          </p:txBody>
        </p:sp>
      </p:grpSp>
      <p:pic>
        <p:nvPicPr>
          <p:cNvPr id="16" name="Picture 10" descr="https://scontent-vie1-1.xx.fbcdn.net/t31.0-8/12185188_992250140833077_6863432759056490422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9406" y="1254939"/>
            <a:ext cx="10062359" cy="19339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BlokTextu 8"/>
          <p:cNvSpPr txBox="1"/>
          <p:nvPr/>
        </p:nvSpPr>
        <p:spPr>
          <a:xfrm>
            <a:off x="6091352" y="548989"/>
            <a:ext cx="4316520" cy="707886"/>
          </a:xfrm>
          <a:prstGeom prst="rect">
            <a:avLst/>
          </a:prstGeom>
          <a:noFill/>
        </p:spPr>
        <p:txBody>
          <a:bodyPr wrap="square" rtlCol="0">
            <a:spAutoFit/>
          </a:bodyPr>
          <a:lstStyle/>
          <a:p>
            <a:r>
              <a:rPr lang="en-US" sz="4000" dirty="0" smtClean="0">
                <a:solidFill>
                  <a:srgbClr val="FF0000"/>
                </a:solidFill>
                <a:latin typeface="Monotype Corsiva" panose="03010101010201010101" pitchFamily="66" charset="0"/>
              </a:rPr>
              <a:t>B</a:t>
            </a:r>
            <a:r>
              <a:rPr lang="sk-SK" sz="4000" dirty="0" smtClean="0">
                <a:solidFill>
                  <a:srgbClr val="FF0000"/>
                </a:solidFill>
                <a:latin typeface="Monotype Corsiva" panose="03010101010201010101" pitchFamily="66" charset="0"/>
              </a:rPr>
              <a:t>ytča </a:t>
            </a:r>
            <a:r>
              <a:rPr lang="sk-SK" sz="4000" dirty="0">
                <a:solidFill>
                  <a:srgbClr val="FF0000"/>
                </a:solidFill>
                <a:latin typeface="Monotype Corsiva" panose="03010101010201010101" pitchFamily="66" charset="0"/>
              </a:rPr>
              <a:t>B</a:t>
            </a:r>
            <a:r>
              <a:rPr lang="sk-SK" sz="4000" dirty="0" smtClean="0">
                <a:solidFill>
                  <a:srgbClr val="FF0000"/>
                </a:solidFill>
                <a:latin typeface="Monotype Corsiva" panose="03010101010201010101" pitchFamily="66" charset="0"/>
              </a:rPr>
              <a:t>asin</a:t>
            </a:r>
            <a:endParaRPr lang="sk-SK" sz="4000" dirty="0">
              <a:solidFill>
                <a:srgbClr val="FF0000"/>
              </a:solidFill>
              <a:latin typeface="Monotype Corsiva" panose="03010101010201010101" pitchFamily="66" charset="0"/>
            </a:endParaRPr>
          </a:p>
        </p:txBody>
      </p:sp>
      <p:sp>
        <p:nvSpPr>
          <p:cNvPr id="2" name="Nadpis 1"/>
          <p:cNvSpPr>
            <a:spLocks noGrp="1"/>
          </p:cNvSpPr>
          <p:nvPr>
            <p:ph type="title"/>
          </p:nvPr>
        </p:nvSpPr>
        <p:spPr>
          <a:xfrm>
            <a:off x="126386" y="113078"/>
            <a:ext cx="6301309" cy="531334"/>
          </a:xfrm>
        </p:spPr>
        <p:txBody>
          <a:bodyPr>
            <a:normAutofit fontScale="90000"/>
          </a:bodyPr>
          <a:lstStyle/>
          <a:p>
            <a:r>
              <a:rPr lang="sk-SK" b="1" dirty="0" smtClean="0">
                <a:ln>
                  <a:solidFill>
                    <a:srgbClr val="92D050"/>
                  </a:solidFill>
                </a:ln>
                <a:solidFill>
                  <a:srgbClr val="008000"/>
                </a:solidFill>
                <a:effectLst>
                  <a:reflection blurRad="6350" stA="55000" endA="300" endPos="45500" dir="5400000" sy="-100000" algn="bl" rotWithShape="0"/>
                </a:effectLst>
                <a:latin typeface="Arial Narrow CE"/>
              </a:rPr>
              <a:t>HORNÉ POVAŽIE </a:t>
            </a:r>
            <a:r>
              <a:rPr lang="sk-SK" b="1" dirty="0">
                <a:ln>
                  <a:solidFill>
                    <a:srgbClr val="92D050"/>
                  </a:solidFill>
                </a:ln>
                <a:solidFill>
                  <a:srgbClr val="008000"/>
                </a:solidFill>
                <a:effectLst>
                  <a:reflection blurRad="6350" stA="55000" endA="300" endPos="45500" dir="5400000" sy="-100000" algn="bl" rotWithShape="0"/>
                </a:effectLst>
                <a:latin typeface="Arial Narrow CE"/>
              </a:rPr>
              <a:t>R</a:t>
            </a:r>
            <a:r>
              <a:rPr lang="sk-SK" b="1" dirty="0" smtClean="0">
                <a:ln>
                  <a:solidFill>
                    <a:srgbClr val="92D050"/>
                  </a:solidFill>
                </a:ln>
                <a:solidFill>
                  <a:srgbClr val="008000"/>
                </a:solidFill>
                <a:effectLst>
                  <a:reflection blurRad="6350" stA="55000" endA="300" endPos="45500" dir="5400000" sy="-100000" algn="bl" rotWithShape="0"/>
                </a:effectLst>
                <a:latin typeface="Arial Narrow CE"/>
              </a:rPr>
              <a:t>egion</a:t>
            </a:r>
            <a:endParaRPr lang="sk-SK" dirty="0"/>
          </a:p>
        </p:txBody>
      </p:sp>
      <p:grpSp>
        <p:nvGrpSpPr>
          <p:cNvPr id="6" name="Group 5"/>
          <p:cNvGrpSpPr/>
          <p:nvPr/>
        </p:nvGrpSpPr>
        <p:grpSpPr>
          <a:xfrm>
            <a:off x="-245200" y="902932"/>
            <a:ext cx="3881595" cy="2881970"/>
            <a:chOff x="-252536" y="1014395"/>
            <a:chExt cx="3881595" cy="2881970"/>
          </a:xfrm>
        </p:grpSpPr>
        <p:pic>
          <p:nvPicPr>
            <p:cNvPr id="12290" name="Picture 2" descr="http://www.spospredza.edu.sk/wp-content/gallery/3-a-2014/fotografia07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2536" y="1014395"/>
              <a:ext cx="3881595" cy="27500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BlokTextu 17"/>
            <p:cNvSpPr txBox="1"/>
            <p:nvPr/>
          </p:nvSpPr>
          <p:spPr>
            <a:xfrm>
              <a:off x="982819" y="3188479"/>
              <a:ext cx="1410884" cy="707886"/>
            </a:xfrm>
            <a:prstGeom prst="rect">
              <a:avLst/>
            </a:prstGeom>
            <a:noFill/>
          </p:spPr>
          <p:txBody>
            <a:bodyPr wrap="square" rtlCol="0">
              <a:spAutoFit/>
            </a:bodyPr>
            <a:lstStyle/>
            <a:p>
              <a:r>
                <a:rPr lang="sk-SK" sz="4000" dirty="0">
                  <a:solidFill>
                    <a:srgbClr val="FF0000"/>
                  </a:solidFill>
                  <a:latin typeface="Monotype Corsiva" panose="03010101010201010101" pitchFamily="66" charset="0"/>
                </a:rPr>
                <a:t>Bytča</a:t>
              </a:r>
            </a:p>
          </p:txBody>
        </p:sp>
      </p:grpSp>
      <p:sp>
        <p:nvSpPr>
          <p:cNvPr id="31" name="BlokTextu 8"/>
          <p:cNvSpPr txBox="1"/>
          <p:nvPr/>
        </p:nvSpPr>
        <p:spPr>
          <a:xfrm>
            <a:off x="6084015" y="3414941"/>
            <a:ext cx="3059985" cy="707886"/>
          </a:xfrm>
          <a:prstGeom prst="rect">
            <a:avLst/>
          </a:prstGeom>
          <a:noFill/>
        </p:spPr>
        <p:txBody>
          <a:bodyPr wrap="square" rtlCol="0">
            <a:spAutoFit/>
          </a:bodyPr>
          <a:lstStyle/>
          <a:p>
            <a:r>
              <a:rPr lang="sk-SK" sz="4000" dirty="0" smtClean="0">
                <a:solidFill>
                  <a:srgbClr val="FF0000"/>
                </a:solidFill>
                <a:latin typeface="Monotype Corsiva" panose="03010101010201010101" pitchFamily="66" charset="0"/>
              </a:rPr>
              <a:t>Rajec </a:t>
            </a:r>
            <a:r>
              <a:rPr lang="sk-SK" sz="4000" dirty="0">
                <a:solidFill>
                  <a:srgbClr val="FF0000"/>
                </a:solidFill>
                <a:latin typeface="Monotype Corsiva" panose="03010101010201010101" pitchFamily="66" charset="0"/>
              </a:rPr>
              <a:t>V</a:t>
            </a:r>
            <a:r>
              <a:rPr lang="en-US" sz="4000" dirty="0" smtClean="0">
                <a:solidFill>
                  <a:srgbClr val="FF0000"/>
                </a:solidFill>
                <a:latin typeface="Monotype Corsiva" panose="03010101010201010101" pitchFamily="66" charset="0"/>
              </a:rPr>
              <a:t>alley</a:t>
            </a:r>
            <a:endParaRPr lang="sk-SK" sz="4000" dirty="0">
              <a:solidFill>
                <a:srgbClr val="FF0000"/>
              </a:solidFill>
              <a:latin typeface="Monotype Corsiva" panose="03010101010201010101" pitchFamily="66" charset="0"/>
            </a:endParaRPr>
          </a:p>
        </p:txBody>
      </p:sp>
      <p:grpSp>
        <p:nvGrpSpPr>
          <p:cNvPr id="7" name="Group 6"/>
          <p:cNvGrpSpPr/>
          <p:nvPr/>
        </p:nvGrpSpPr>
        <p:grpSpPr>
          <a:xfrm>
            <a:off x="95442" y="4138845"/>
            <a:ext cx="10316323" cy="2341201"/>
            <a:chOff x="64498" y="4245359"/>
            <a:chExt cx="10418918" cy="2218047"/>
          </a:xfrm>
        </p:grpSpPr>
        <p:pic>
          <p:nvPicPr>
            <p:cNvPr id="1028" name="Picture 4" descr="http://img.flog.pravda.sk/2012/10/29/s8R_481438_orig.jp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25997" y="4245359"/>
              <a:ext cx="10257419" cy="21283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2" name="BlokTextu 8"/>
            <p:cNvSpPr txBox="1"/>
            <p:nvPr/>
          </p:nvSpPr>
          <p:spPr>
            <a:xfrm>
              <a:off x="64498" y="5755520"/>
              <a:ext cx="4316520" cy="707886"/>
            </a:xfrm>
            <a:prstGeom prst="rect">
              <a:avLst/>
            </a:prstGeom>
            <a:noFill/>
          </p:spPr>
          <p:txBody>
            <a:bodyPr wrap="square" rtlCol="0">
              <a:spAutoFit/>
            </a:bodyPr>
            <a:lstStyle/>
            <a:p>
              <a:r>
                <a:rPr lang="sk-SK" sz="4000" dirty="0" smtClean="0">
                  <a:solidFill>
                    <a:srgbClr val="FF0000"/>
                  </a:solidFill>
                  <a:latin typeface="Monotype Corsiva" panose="03010101010201010101" pitchFamily="66" charset="0"/>
                </a:rPr>
                <a:t>Lietava castle</a:t>
              </a:r>
              <a:endParaRPr lang="sk-SK" sz="4000" dirty="0">
                <a:solidFill>
                  <a:srgbClr val="FF0000"/>
                </a:solidFill>
                <a:latin typeface="Monotype Corsiva" panose="03010101010201010101" pitchFamily="66" charset="0"/>
              </a:endParaRPr>
            </a:p>
          </p:txBody>
        </p:sp>
      </p:grpSp>
      <p:pic>
        <p:nvPicPr>
          <p:cNvPr id="1032" name="Picture 8" descr="http://www.rajeckalesna.info/files/1338-Panorama-dolny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381" y="4013776"/>
            <a:ext cx="10129384" cy="231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52537" y="3784902"/>
            <a:ext cx="3965648" cy="3102995"/>
            <a:chOff x="-3276872" y="3892549"/>
            <a:chExt cx="4259690" cy="3194769"/>
          </a:xfrm>
        </p:grpSpPr>
        <p:pic>
          <p:nvPicPr>
            <p:cNvPr id="1034" name="Picture 10" descr="http://hotelencian.sk/wp-content/uploads/2014/04/5_foto_800x600.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872" y="3892549"/>
              <a:ext cx="4259690" cy="31947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6" name="BlokTextu 8"/>
            <p:cNvSpPr txBox="1"/>
            <p:nvPr/>
          </p:nvSpPr>
          <p:spPr>
            <a:xfrm>
              <a:off x="-1897666" y="6379432"/>
              <a:ext cx="1584176" cy="707886"/>
            </a:xfrm>
            <a:prstGeom prst="rect">
              <a:avLst/>
            </a:prstGeom>
            <a:noFill/>
          </p:spPr>
          <p:txBody>
            <a:bodyPr wrap="square" rtlCol="0">
              <a:spAutoFit/>
            </a:bodyPr>
            <a:lstStyle/>
            <a:p>
              <a:r>
                <a:rPr lang="sk-SK" sz="4000" dirty="0" smtClean="0">
                  <a:solidFill>
                    <a:srgbClr val="FF0000"/>
                  </a:solidFill>
                  <a:latin typeface="Monotype Corsiva" panose="03010101010201010101" pitchFamily="66" charset="0"/>
                </a:rPr>
                <a:t>Spa</a:t>
              </a:r>
              <a:endParaRPr lang="sk-SK" sz="4000" dirty="0">
                <a:solidFill>
                  <a:srgbClr val="FF0000"/>
                </a:solidFill>
                <a:latin typeface="Monotype Corsiva" panose="03010101010201010101" pitchFamily="66" charset="0"/>
              </a:endParaRPr>
            </a:p>
          </p:txBody>
        </p:sp>
      </p:grpSp>
      <p:grpSp>
        <p:nvGrpSpPr>
          <p:cNvPr id="13" name="Group 12"/>
          <p:cNvGrpSpPr/>
          <p:nvPr/>
        </p:nvGrpSpPr>
        <p:grpSpPr>
          <a:xfrm>
            <a:off x="3128340" y="4013776"/>
            <a:ext cx="4464496" cy="2967299"/>
            <a:chOff x="3101310" y="3890701"/>
            <a:chExt cx="4464496" cy="2967299"/>
          </a:xfrm>
        </p:grpSpPr>
        <p:pic>
          <p:nvPicPr>
            <p:cNvPr id="39" name="Picture 25" descr="http://www.meritto.sk/_files/rajecka-dolina-gallery/277804f5487c4d7beea6bdc1a61364f6.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01310" y="3890701"/>
              <a:ext cx="4464496" cy="29672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BlokTextu 8"/>
            <p:cNvSpPr txBox="1"/>
            <p:nvPr/>
          </p:nvSpPr>
          <p:spPr>
            <a:xfrm>
              <a:off x="4437517" y="6001846"/>
              <a:ext cx="1819112" cy="646331"/>
            </a:xfrm>
            <a:prstGeom prst="rect">
              <a:avLst/>
            </a:prstGeom>
            <a:noFill/>
          </p:spPr>
          <p:txBody>
            <a:bodyPr wrap="square" rtlCol="0">
              <a:spAutoFit/>
            </a:bodyPr>
            <a:lstStyle/>
            <a:p>
              <a:r>
                <a:rPr lang="sk-SK" sz="3600" dirty="0" smtClean="0">
                  <a:solidFill>
                    <a:srgbClr val="FF0000"/>
                  </a:solidFill>
                  <a:latin typeface="Monotype Corsiva" panose="03010101010201010101" pitchFamily="66" charset="0"/>
                </a:rPr>
                <a:t>Čičmany</a:t>
              </a:r>
              <a:endParaRPr lang="sk-SK" sz="3600" dirty="0">
                <a:solidFill>
                  <a:srgbClr val="FF0000"/>
                </a:solidFill>
                <a:latin typeface="Monotype Corsiva" panose="03010101010201010101" pitchFamily="66" charset="0"/>
              </a:endParaRPr>
            </a:p>
          </p:txBody>
        </p:sp>
      </p:grpSp>
      <p:pic>
        <p:nvPicPr>
          <p:cNvPr id="1035" name="Picture 11" descr="C:\Users\stanislav.gaborik\Desktop\Picture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932" y="1189927"/>
            <a:ext cx="10202129" cy="22410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6" name="Picture 12" descr="C:\Users\stanislav.gaborik\Desktop\Picture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782" y="4139544"/>
            <a:ext cx="10898740" cy="25086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77659"/>
      </p:ext>
    </p:extLst>
  </p:cSld>
  <p:clrMapOvr>
    <a:masterClrMapping/>
  </p:clrMapOvr>
  <mc:AlternateContent xmlns:mc="http://schemas.openxmlformats.org/markup-compatibility/2006" xmlns:p14="http://schemas.microsoft.com/office/powerpoint/2010/main">
    <mc:Choice Requires="p14">
      <p:transition spd="slow" p14:dur="1400" advClick="0" advTm="20000">
        <p14:rippl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1750"/>
                                        <p:tgtEl>
                                          <p:spTgt spid="16"/>
                                        </p:tgtEl>
                                      </p:cBhvr>
                                    </p:animEffect>
                                    <p:set>
                                      <p:cBhvr>
                                        <p:cTn id="7" dur="1" fill="hold">
                                          <p:stCondLst>
                                            <p:cond delay="1749"/>
                                          </p:stCondLst>
                                        </p:cTn>
                                        <p:tgtEl>
                                          <p:spTgt spid="16"/>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1750"/>
                                        <p:tgtEl>
                                          <p:spTgt spid="1032"/>
                                        </p:tgtEl>
                                      </p:cBhvr>
                                    </p:animEffect>
                                    <p:set>
                                      <p:cBhvr>
                                        <p:cTn id="10" dur="1" fill="hold">
                                          <p:stCondLst>
                                            <p:cond delay="1749"/>
                                          </p:stCondLst>
                                        </p:cTn>
                                        <p:tgtEl>
                                          <p:spTgt spid="1032"/>
                                        </p:tgtEl>
                                        <p:attrNameLst>
                                          <p:attrName>style.visibility</p:attrName>
                                        </p:attrNameLst>
                                      </p:cBhvr>
                                      <p:to>
                                        <p:strVal val="hidden"/>
                                      </p:to>
                                    </p:set>
                                  </p:childTnLst>
                                </p:cTn>
                              </p:par>
                            </p:childTnLst>
                          </p:cTn>
                        </p:par>
                        <p:par>
                          <p:cTn id="11" fill="hold">
                            <p:stCondLst>
                              <p:cond delay="1750"/>
                            </p:stCondLst>
                            <p:childTnLst>
                              <p:par>
                                <p:cTn id="12" presetID="6" presetClass="entr" presetSubtype="16" fill="hold" nodeType="afterEffect">
                                  <p:stCondLst>
                                    <p:cond delay="175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750"/>
                                        <p:tgtEl>
                                          <p:spTgt spid="6"/>
                                        </p:tgtEl>
                                      </p:cBhvr>
                                    </p:animEffect>
                                  </p:childTnLst>
                                </p:cTn>
                              </p:par>
                              <p:par>
                                <p:cTn id="15" presetID="6" presetClass="entr" presetSubtype="16" fill="hold" nodeType="withEffect">
                                  <p:stCondLst>
                                    <p:cond delay="175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1750"/>
                                        <p:tgtEl>
                                          <p:spTgt spid="12"/>
                                        </p:tgtEl>
                                      </p:cBhvr>
                                    </p:animEffect>
                                  </p:childTnLst>
                                </p:cTn>
                              </p:par>
                            </p:childTnLst>
                          </p:cTn>
                        </p:par>
                        <p:par>
                          <p:cTn id="18" fill="hold">
                            <p:stCondLst>
                              <p:cond delay="5250"/>
                            </p:stCondLst>
                            <p:childTnLst>
                              <p:par>
                                <p:cTn id="19" presetID="6" presetClass="entr" presetSubtype="16" fill="hold" nodeType="afterEffect">
                                  <p:stCondLst>
                                    <p:cond delay="175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1750"/>
                                        <p:tgtEl>
                                          <p:spTgt spid="13"/>
                                        </p:tgtEl>
                                      </p:cBhvr>
                                    </p:animEffect>
                                  </p:childTnLst>
                                </p:cTn>
                              </p:par>
                            </p:childTnLst>
                          </p:cTn>
                        </p:par>
                        <p:par>
                          <p:cTn id="22" fill="hold">
                            <p:stCondLst>
                              <p:cond delay="8750"/>
                            </p:stCondLst>
                            <p:childTnLst>
                              <p:par>
                                <p:cTn id="23" presetID="4" presetClass="entr" presetSubtype="16" fill="hold" nodeType="afterEffect">
                                  <p:stCondLst>
                                    <p:cond delay="1750"/>
                                  </p:stCondLst>
                                  <p:childTnLst>
                                    <p:set>
                                      <p:cBhvr>
                                        <p:cTn id="24" dur="1" fill="hold">
                                          <p:stCondLst>
                                            <p:cond delay="0"/>
                                          </p:stCondLst>
                                        </p:cTn>
                                        <p:tgtEl>
                                          <p:spTgt spid="1035"/>
                                        </p:tgtEl>
                                        <p:attrNameLst>
                                          <p:attrName>style.visibility</p:attrName>
                                        </p:attrNameLst>
                                      </p:cBhvr>
                                      <p:to>
                                        <p:strVal val="visible"/>
                                      </p:to>
                                    </p:set>
                                    <p:animEffect transition="in" filter="box(in)">
                                      <p:cBhvr>
                                        <p:cTn id="25" dur="1750"/>
                                        <p:tgtEl>
                                          <p:spTgt spid="1035"/>
                                        </p:tgtEl>
                                      </p:cBhvr>
                                    </p:animEffect>
                                  </p:childTnLst>
                                </p:cTn>
                              </p:par>
                              <p:par>
                                <p:cTn id="26" presetID="4" presetClass="entr" presetSubtype="16" fill="hold" nodeType="withEffect">
                                  <p:stCondLst>
                                    <p:cond delay="1750"/>
                                  </p:stCondLst>
                                  <p:childTnLst>
                                    <p:set>
                                      <p:cBhvr>
                                        <p:cTn id="27" dur="1" fill="hold">
                                          <p:stCondLst>
                                            <p:cond delay="0"/>
                                          </p:stCondLst>
                                        </p:cTn>
                                        <p:tgtEl>
                                          <p:spTgt spid="1036"/>
                                        </p:tgtEl>
                                        <p:attrNameLst>
                                          <p:attrName>style.visibility</p:attrName>
                                        </p:attrNameLst>
                                      </p:cBhvr>
                                      <p:to>
                                        <p:strVal val="visible"/>
                                      </p:to>
                                    </p:set>
                                    <p:animEffect transition="in" filter="box(in)">
                                      <p:cBhvr>
                                        <p:cTn id="28" dur="175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0"/>
            <a:ext cx="8229600" cy="1143000"/>
          </a:xfrm>
        </p:spPr>
        <p:txBody>
          <a:bodyPr>
            <a:normAutofit/>
          </a:bodyPr>
          <a:lstStyle/>
          <a:p>
            <a:r>
              <a:rPr lang="en-US" sz="4000" b="1" dirty="0">
                <a:ln>
                  <a:solidFill>
                    <a:srgbClr val="92D050"/>
                  </a:solidFill>
                </a:ln>
                <a:solidFill>
                  <a:srgbClr val="008000"/>
                </a:solidFill>
                <a:effectLst>
                  <a:reflection blurRad="6350" stA="55000" endA="300" endPos="45500" dir="5400000" sy="-100000" algn="bl" rotWithShape="0"/>
                </a:effectLst>
                <a:latin typeface="Arial Narrow CE"/>
              </a:rPr>
              <a:t>The Structure of Land Resources</a:t>
            </a:r>
            <a:endParaRPr lang="sk-SK" sz="4000" b="1" dirty="0">
              <a:ln>
                <a:solidFill>
                  <a:srgbClr val="92D050"/>
                </a:solidFill>
              </a:ln>
              <a:solidFill>
                <a:srgbClr val="008000"/>
              </a:solidFill>
              <a:effectLst>
                <a:reflection blurRad="6350" stA="55000" endA="300" endPos="45500" dir="5400000" sy="-100000" algn="bl" rotWithShape="0"/>
              </a:effectLst>
              <a:latin typeface="Arial Narrow CE"/>
            </a:endParaRPr>
          </a:p>
        </p:txBody>
      </p:sp>
      <p:graphicFrame>
        <p:nvGraphicFramePr>
          <p:cNvPr id="4" name="Zástupný symbol obsahu 3"/>
          <p:cNvGraphicFramePr>
            <a:graphicFrameLocks noGrp="1"/>
          </p:cNvGraphicFramePr>
          <p:nvPr>
            <p:ph idx="1"/>
            <p:extLst>
              <p:ext uri="{D42A27DB-BD31-4B8C-83A1-F6EECF244321}">
                <p14:modId xmlns:p14="http://schemas.microsoft.com/office/powerpoint/2010/main" val="2781377734"/>
              </p:ext>
            </p:extLst>
          </p:nvPr>
        </p:nvGraphicFramePr>
        <p:xfrm>
          <a:off x="755576" y="1196752"/>
          <a:ext cx="7992888" cy="2857500"/>
        </p:xfrm>
        <a:graphic>
          <a:graphicData uri="http://schemas.openxmlformats.org/drawingml/2006/table">
            <a:tbl>
              <a:tblPr firstRow="1" bandRow="1">
                <a:tableStyleId>{F5AB1C69-6EDB-4FF4-983F-18BD219EF322}</a:tableStyleId>
              </a:tblPr>
              <a:tblGrid>
                <a:gridCol w="3600400"/>
                <a:gridCol w="2304256"/>
                <a:gridCol w="2088232"/>
              </a:tblGrid>
              <a:tr h="571500">
                <a:tc>
                  <a:txBody>
                    <a:bodyPr/>
                    <a:lstStyle/>
                    <a:p>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Slovakia</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Žilina</a:t>
                      </a:r>
                      <a:r>
                        <a:rPr lang="sk-SK" sz="2000" baseline="0" dirty="0" smtClean="0">
                          <a:latin typeface="Arial" pitchFamily="34" charset="0"/>
                          <a:cs typeface="Arial" pitchFamily="34" charset="0"/>
                        </a:rPr>
                        <a:t> Region</a:t>
                      </a:r>
                      <a:endParaRPr lang="sk-SK" sz="2000" dirty="0">
                        <a:latin typeface="Arial" pitchFamily="34" charset="0"/>
                        <a:cs typeface="Arial" pitchFamily="34" charset="0"/>
                      </a:endParaRPr>
                    </a:p>
                  </a:txBody>
                  <a:tcPr/>
                </a:tc>
              </a:tr>
              <a:tr h="571500">
                <a:tc>
                  <a:txBody>
                    <a:bodyPr/>
                    <a:lstStyle/>
                    <a:p>
                      <a:r>
                        <a:rPr lang="sk-SK" sz="2000" b="0" i="0" kern="1200" dirty="0" smtClean="0">
                          <a:solidFill>
                            <a:schemeClr val="dk1"/>
                          </a:solidFill>
                          <a:effectLst/>
                          <a:latin typeface="Arial" pitchFamily="34" charset="0"/>
                          <a:ea typeface="+mn-ea"/>
                          <a:cs typeface="Arial" pitchFamily="34" charset="0"/>
                        </a:rPr>
                        <a:t>Total area </a:t>
                      </a:r>
                      <a:r>
                        <a:rPr lang="sk-SK" sz="2000" dirty="0" smtClean="0">
                          <a:latin typeface="Arial" pitchFamily="34" charset="0"/>
                          <a:cs typeface="Arial" pitchFamily="34" charset="0"/>
                        </a:rPr>
                        <a:t>(ac)</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4 903 613</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680 866</a:t>
                      </a:r>
                      <a:endParaRPr lang="sk-SK" sz="2000" dirty="0">
                        <a:latin typeface="Arial" pitchFamily="34" charset="0"/>
                        <a:cs typeface="Arial" pitchFamily="34" charset="0"/>
                      </a:endParaRPr>
                    </a:p>
                  </a:txBody>
                  <a:tcPr/>
                </a:tc>
              </a:tr>
              <a:tr h="571500">
                <a:tc>
                  <a:txBody>
                    <a:bodyPr/>
                    <a:lstStyle/>
                    <a:p>
                      <a:r>
                        <a:rPr lang="sk-SK" sz="2000" b="0" i="0" kern="1200" dirty="0" smtClean="0">
                          <a:solidFill>
                            <a:schemeClr val="dk1"/>
                          </a:solidFill>
                          <a:effectLst/>
                          <a:latin typeface="Arial" pitchFamily="34" charset="0"/>
                          <a:ea typeface="+mn-ea"/>
                          <a:cs typeface="Arial" pitchFamily="34" charset="0"/>
                        </a:rPr>
                        <a:t>Farmland </a:t>
                      </a:r>
                      <a:r>
                        <a:rPr lang="sk-SK" sz="2000" baseline="0" dirty="0" smtClean="0">
                          <a:latin typeface="Arial" pitchFamily="34" charset="0"/>
                          <a:cs typeface="Arial" pitchFamily="34" charset="0"/>
                        </a:rPr>
                        <a:t>(ac)</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2 410 812</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244 896</a:t>
                      </a:r>
                      <a:endParaRPr lang="sk-SK" sz="2000" dirty="0">
                        <a:latin typeface="Arial" pitchFamily="34" charset="0"/>
                        <a:cs typeface="Arial" pitchFamily="34" charset="0"/>
                      </a:endParaRPr>
                    </a:p>
                  </a:txBody>
                  <a:tcPr/>
                </a:tc>
              </a:tr>
              <a:tr h="571500">
                <a:tc>
                  <a:txBody>
                    <a:bodyPr/>
                    <a:lstStyle/>
                    <a:p>
                      <a:r>
                        <a:rPr lang="sk-SK" sz="2000" b="0" i="0" kern="1200" dirty="0" smtClean="0">
                          <a:solidFill>
                            <a:schemeClr val="dk1"/>
                          </a:solidFill>
                          <a:effectLst/>
                          <a:latin typeface="Arial" pitchFamily="34" charset="0"/>
                          <a:ea typeface="+mn-ea"/>
                          <a:cs typeface="Arial" pitchFamily="34" charset="0"/>
                        </a:rPr>
                        <a:t>Arable land </a:t>
                      </a:r>
                      <a:r>
                        <a:rPr lang="sk-SK" sz="2000" dirty="0" smtClean="0">
                          <a:latin typeface="Arial" pitchFamily="34" charset="0"/>
                          <a:cs typeface="Arial" pitchFamily="34" charset="0"/>
                        </a:rPr>
                        <a:t>(ac)</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1 415 653</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60 896</a:t>
                      </a:r>
                      <a:endParaRPr lang="sk-SK" sz="2000" dirty="0">
                        <a:latin typeface="Arial" pitchFamily="34" charset="0"/>
                        <a:cs typeface="Arial" pitchFamily="34" charset="0"/>
                      </a:endParaRPr>
                    </a:p>
                  </a:txBody>
                  <a:tcPr/>
                </a:tc>
              </a:tr>
              <a:tr h="571500">
                <a:tc>
                  <a:txBody>
                    <a:bodyPr/>
                    <a:lstStyle/>
                    <a:p>
                      <a:r>
                        <a:rPr lang="sk-SK" sz="2000" b="0" i="0" kern="1200" dirty="0" smtClean="0">
                          <a:solidFill>
                            <a:schemeClr val="dk1"/>
                          </a:solidFill>
                          <a:effectLst/>
                          <a:latin typeface="Arial" pitchFamily="34" charset="0"/>
                          <a:ea typeface="+mn-ea"/>
                          <a:cs typeface="Arial" pitchFamily="34" charset="0"/>
                        </a:rPr>
                        <a:t>Meadows and Pastures</a:t>
                      </a:r>
                      <a:r>
                        <a:rPr lang="sk-SK" sz="2000" dirty="0" smtClean="0">
                          <a:latin typeface="Arial" pitchFamily="34" charset="0"/>
                          <a:cs typeface="Arial" pitchFamily="34" charset="0"/>
                        </a:rPr>
                        <a:t> </a:t>
                      </a:r>
                      <a:r>
                        <a:rPr lang="sk-SK" sz="2000" baseline="0" dirty="0" smtClean="0">
                          <a:latin typeface="Arial" pitchFamily="34" charset="0"/>
                          <a:cs typeface="Arial" pitchFamily="34" charset="0"/>
                        </a:rPr>
                        <a:t>(ac)</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874 224</a:t>
                      </a:r>
                      <a:endParaRPr lang="sk-SK" sz="2000" dirty="0">
                        <a:latin typeface="Arial" pitchFamily="34" charset="0"/>
                        <a:cs typeface="Arial" pitchFamily="34" charset="0"/>
                      </a:endParaRPr>
                    </a:p>
                  </a:txBody>
                  <a:tcPr/>
                </a:tc>
                <a:tc>
                  <a:txBody>
                    <a:bodyPr/>
                    <a:lstStyle/>
                    <a:p>
                      <a:r>
                        <a:rPr lang="sk-SK" sz="2000" dirty="0" smtClean="0">
                          <a:latin typeface="Arial" pitchFamily="34" charset="0"/>
                          <a:cs typeface="Arial" pitchFamily="34" charset="0"/>
                        </a:rPr>
                        <a:t>177 552</a:t>
                      </a:r>
                      <a:endParaRPr lang="sk-SK" sz="2000" dirty="0">
                        <a:latin typeface="Arial" pitchFamily="34" charset="0"/>
                        <a:cs typeface="Arial" pitchFamily="34" charset="0"/>
                      </a:endParaRPr>
                    </a:p>
                  </a:txBody>
                  <a:tcPr/>
                </a:tc>
              </a:tr>
            </a:tbl>
          </a:graphicData>
        </a:graphic>
      </p:graphicFrame>
      <p:graphicFrame>
        <p:nvGraphicFramePr>
          <p:cNvPr id="7" name="Graf 1"/>
          <p:cNvGraphicFramePr>
            <a:graphicFrameLocks/>
          </p:cNvGraphicFramePr>
          <p:nvPr>
            <p:extLst>
              <p:ext uri="{D42A27DB-BD31-4B8C-83A1-F6EECF244321}">
                <p14:modId xmlns:p14="http://schemas.microsoft.com/office/powerpoint/2010/main" val="1981039884"/>
              </p:ext>
            </p:extLst>
          </p:nvPr>
        </p:nvGraphicFramePr>
        <p:xfrm>
          <a:off x="4716016" y="3981450"/>
          <a:ext cx="4264149" cy="31919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 1"/>
          <p:cNvGraphicFramePr>
            <a:graphicFrameLocks/>
          </p:cNvGraphicFramePr>
          <p:nvPr>
            <p:extLst>
              <p:ext uri="{D42A27DB-BD31-4B8C-83A1-F6EECF244321}">
                <p14:modId xmlns:p14="http://schemas.microsoft.com/office/powerpoint/2010/main" val="3990304633"/>
              </p:ext>
            </p:extLst>
          </p:nvPr>
        </p:nvGraphicFramePr>
        <p:xfrm>
          <a:off x="323528" y="4077072"/>
          <a:ext cx="4176713" cy="3019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8987124"/>
      </p:ext>
    </p:extLst>
  </p:cSld>
  <p:clrMapOvr>
    <a:masterClrMapping/>
  </p:clrMapOvr>
  <mc:AlternateContent xmlns:mc="http://schemas.openxmlformats.org/markup-compatibility/2006" xmlns:p14="http://schemas.microsoft.com/office/powerpoint/2010/main">
    <mc:Choice Requires="p14">
      <p:transition spd="slow" p14:dur="1250" advClick="0" advTm="7000">
        <p14:ripple/>
      </p:transition>
    </mc:Choice>
    <mc:Fallback xmlns="">
      <p:transition spd="slow" advClick="0"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obsahu 2"/>
          <p:cNvSpPr txBox="1">
            <a:spLocks/>
          </p:cNvSpPr>
          <p:nvPr/>
        </p:nvSpPr>
        <p:spPr>
          <a:xfrm>
            <a:off x="142498" y="4985618"/>
            <a:ext cx="6707088" cy="21888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Char char="ü"/>
            </a:pPr>
            <a:r>
              <a:rPr lang="sk-SK" sz="2600" dirty="0">
                <a:latin typeface="Arial Narrow" pitchFamily="34" charset="0"/>
              </a:rPr>
              <a:t>The source of </a:t>
            </a:r>
            <a:r>
              <a:rPr lang="sk-SK" sz="2600" dirty="0" smtClean="0">
                <a:latin typeface="Arial Narrow" pitchFamily="34" charset="0"/>
              </a:rPr>
              <a:t>proteins </a:t>
            </a:r>
            <a:r>
              <a:rPr lang="sk-SK" sz="2600" dirty="0">
                <a:latin typeface="Arial Narrow" pitchFamily="34" charset="0"/>
              </a:rPr>
              <a:t>– </a:t>
            </a:r>
            <a:r>
              <a:rPr lang="sk-SK" sz="2600" dirty="0" smtClean="0">
                <a:latin typeface="Arial Narrow" pitchFamily="34" charset="0"/>
              </a:rPr>
              <a:t>19 - 45</a:t>
            </a:r>
            <a:r>
              <a:rPr lang="sk-SK" sz="2600" dirty="0">
                <a:latin typeface="Arial Narrow" pitchFamily="34" charset="0"/>
              </a:rPr>
              <a:t>%</a:t>
            </a:r>
          </a:p>
          <a:p>
            <a:pPr>
              <a:buFont typeface="Wingdings" pitchFamily="2" charset="2"/>
              <a:buChar char="ü"/>
            </a:pPr>
            <a:r>
              <a:rPr lang="sk-SK" sz="2600" dirty="0">
                <a:latin typeface="Arial Narrow" pitchFamily="34" charset="0"/>
              </a:rPr>
              <a:t>The source of minerals – K, Ca, Mg, Fe, </a:t>
            </a:r>
            <a:r>
              <a:rPr lang="sk-SK" sz="2600" dirty="0" smtClean="0">
                <a:latin typeface="Arial Narrow" pitchFamily="34" charset="0"/>
              </a:rPr>
              <a:t>Zn </a:t>
            </a:r>
            <a:endParaRPr lang="sk-SK" sz="2600" dirty="0">
              <a:latin typeface="Arial Narrow" pitchFamily="34" charset="0"/>
            </a:endParaRPr>
          </a:p>
          <a:p>
            <a:pPr>
              <a:buFont typeface="Wingdings" pitchFamily="2" charset="2"/>
              <a:buChar char="ü"/>
            </a:pPr>
            <a:r>
              <a:rPr lang="sk-SK" sz="2600" dirty="0">
                <a:latin typeface="Arial Narrow" pitchFamily="34" charset="0"/>
              </a:rPr>
              <a:t>The source of vitamins –</a:t>
            </a:r>
            <a:r>
              <a:rPr lang="sk-SK" sz="2600" dirty="0" smtClean="0">
                <a:latin typeface="Arial Narrow" pitchFamily="34" charset="0"/>
              </a:rPr>
              <a:t> </a:t>
            </a:r>
            <a:r>
              <a:rPr lang="sk-SK" sz="2600" dirty="0">
                <a:latin typeface="Arial Narrow" pitchFamily="34" charset="0"/>
              </a:rPr>
              <a:t>group B</a:t>
            </a:r>
          </a:p>
          <a:p>
            <a:pPr>
              <a:buFont typeface="Wingdings" pitchFamily="2" charset="2"/>
              <a:buChar char="ü"/>
            </a:pPr>
            <a:r>
              <a:rPr lang="sk-SK" sz="2600" dirty="0">
                <a:latin typeface="Arial Narrow" pitchFamily="34" charset="0"/>
              </a:rPr>
              <a:t>The production of oil /soy</a:t>
            </a:r>
            <a:r>
              <a:rPr lang="sk-SK" sz="2600" dirty="0" smtClean="0">
                <a:latin typeface="Arial Narrow" pitchFamily="34" charset="0"/>
              </a:rPr>
              <a:t>/</a:t>
            </a:r>
            <a:endParaRPr lang="sk-SK" sz="2600" dirty="0">
              <a:latin typeface="Arial Narrow" pitchFamily="34" charset="0"/>
            </a:endParaRPr>
          </a:p>
        </p:txBody>
      </p:sp>
      <p:sp>
        <p:nvSpPr>
          <p:cNvPr id="8" name="Nadpis 1"/>
          <p:cNvSpPr>
            <a:spLocks noGrp="1"/>
          </p:cNvSpPr>
          <p:nvPr>
            <p:ph type="title"/>
          </p:nvPr>
        </p:nvSpPr>
        <p:spPr>
          <a:xfrm>
            <a:off x="539552" y="-243408"/>
            <a:ext cx="8229600" cy="1143000"/>
          </a:xfrm>
        </p:spPr>
        <p:txBody>
          <a:bodyPr>
            <a:normAutofit fontScale="90000"/>
          </a:bodyPr>
          <a:lstStyle/>
          <a:p>
            <a:r>
              <a:rPr lang="sk-SK" b="1" dirty="0">
                <a:ln>
                  <a:solidFill>
                    <a:srgbClr val="92D050"/>
                  </a:solidFill>
                </a:ln>
                <a:solidFill>
                  <a:srgbClr val="008000"/>
                </a:solidFill>
                <a:effectLst>
                  <a:reflection blurRad="6350" stA="55000" endA="300" endPos="45500" dir="5400000" sy="-100000" algn="bl" rotWithShape="0"/>
                </a:effectLst>
                <a:latin typeface="Arial Narrow CE"/>
              </a:rPr>
              <a:t>Legumes and their importance</a:t>
            </a:r>
          </a:p>
        </p:txBody>
      </p:sp>
      <p:grpSp>
        <p:nvGrpSpPr>
          <p:cNvPr id="29" name="Group 28"/>
          <p:cNvGrpSpPr/>
          <p:nvPr/>
        </p:nvGrpSpPr>
        <p:grpSpPr>
          <a:xfrm>
            <a:off x="524442" y="1139096"/>
            <a:ext cx="2681427" cy="1891695"/>
            <a:chOff x="0" y="1445900"/>
            <a:chExt cx="2681427" cy="1891695"/>
          </a:xfrm>
        </p:grpSpPr>
        <p:pic>
          <p:nvPicPr>
            <p:cNvPr id="13" name="Zástupný symbol obsahu 3" descr="hrac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5900"/>
              <a:ext cx="2681427" cy="1504801"/>
            </a:xfrm>
            <a:prstGeom prst="rect">
              <a:avLst/>
            </a:prstGeom>
          </p:spPr>
        </p:pic>
        <p:sp>
          <p:nvSpPr>
            <p:cNvPr id="27" name="Rectangle 26"/>
            <p:cNvSpPr/>
            <p:nvPr/>
          </p:nvSpPr>
          <p:spPr>
            <a:xfrm>
              <a:off x="193592" y="2937485"/>
              <a:ext cx="2369559" cy="400110"/>
            </a:xfrm>
            <a:prstGeom prst="rect">
              <a:avLst/>
            </a:prstGeom>
          </p:spPr>
          <p:txBody>
            <a:bodyPr wrap="none">
              <a:spAutoFit/>
            </a:bodyPr>
            <a:lstStyle/>
            <a:p>
              <a:r>
                <a:rPr lang="sk-SK" sz="2000" i="1" dirty="0">
                  <a:solidFill>
                    <a:srgbClr val="FF0000"/>
                  </a:solidFill>
                  <a:latin typeface="Arial Narrow" pitchFamily="34" charset="0"/>
                </a:rPr>
                <a:t>Pisum – Pisum sativum</a:t>
              </a:r>
              <a:endParaRPr lang="sk-SK" sz="2000" dirty="0">
                <a:solidFill>
                  <a:srgbClr val="FF0000"/>
                </a:solidFill>
              </a:endParaRPr>
            </a:p>
          </p:txBody>
        </p:sp>
      </p:grpSp>
      <p:grpSp>
        <p:nvGrpSpPr>
          <p:cNvPr id="30" name="Group 29"/>
          <p:cNvGrpSpPr/>
          <p:nvPr/>
        </p:nvGrpSpPr>
        <p:grpSpPr>
          <a:xfrm>
            <a:off x="3439320" y="1114533"/>
            <a:ext cx="2766293" cy="1916258"/>
            <a:chOff x="2839772" y="1419127"/>
            <a:chExt cx="2766293" cy="1916258"/>
          </a:xfrm>
        </p:grpSpPr>
        <p:pic>
          <p:nvPicPr>
            <p:cNvPr id="18" name="Picture 2" descr="http://urobsisam.zoznam.sk/buxus/images/fotogaleria/fotogalerie/zahrada_fotogaleria/zasady_pestovania_strukovin_fotoalbum/02-thinkstock-big-imag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9772" y="1419127"/>
              <a:ext cx="2766293" cy="155834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3289921" y="2935275"/>
              <a:ext cx="1929118" cy="400110"/>
            </a:xfrm>
            <a:prstGeom prst="rect">
              <a:avLst/>
            </a:prstGeom>
          </p:spPr>
          <p:txBody>
            <a:bodyPr wrap="none">
              <a:spAutoFit/>
            </a:bodyPr>
            <a:lstStyle/>
            <a:p>
              <a:r>
                <a:rPr lang="sk-SK" sz="2000" i="1" dirty="0">
                  <a:solidFill>
                    <a:srgbClr val="FF0000"/>
                  </a:solidFill>
                  <a:latin typeface="Arial Narrow" pitchFamily="34" charset="0"/>
                </a:rPr>
                <a:t>Vicia – Vicia sativa</a:t>
              </a:r>
              <a:endParaRPr lang="sk-SK" sz="2000" dirty="0">
                <a:solidFill>
                  <a:srgbClr val="FF0000"/>
                </a:solidFill>
              </a:endParaRPr>
            </a:p>
          </p:txBody>
        </p:sp>
      </p:grpSp>
      <p:grpSp>
        <p:nvGrpSpPr>
          <p:cNvPr id="5120" name="Group 5119"/>
          <p:cNvGrpSpPr/>
          <p:nvPr/>
        </p:nvGrpSpPr>
        <p:grpSpPr>
          <a:xfrm>
            <a:off x="6426139" y="1125273"/>
            <a:ext cx="2329561" cy="1943479"/>
            <a:chOff x="5793339" y="1151642"/>
            <a:chExt cx="2329561" cy="1943479"/>
          </a:xfrm>
        </p:grpSpPr>
        <p:pic>
          <p:nvPicPr>
            <p:cNvPr id="15" name="Zástupný symbol obsahu 3" descr="šošovic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3339" y="1151642"/>
              <a:ext cx="2329561" cy="1519822"/>
            </a:xfrm>
            <a:prstGeom prst="rect">
              <a:avLst/>
            </a:prstGeom>
          </p:spPr>
        </p:pic>
        <p:sp>
          <p:nvSpPr>
            <p:cNvPr id="31" name="Rectangle 30"/>
            <p:cNvSpPr/>
            <p:nvPr/>
          </p:nvSpPr>
          <p:spPr>
            <a:xfrm>
              <a:off x="5877535" y="2695011"/>
              <a:ext cx="2161169" cy="400110"/>
            </a:xfrm>
            <a:prstGeom prst="rect">
              <a:avLst/>
            </a:prstGeom>
          </p:spPr>
          <p:txBody>
            <a:bodyPr wrap="none">
              <a:spAutoFit/>
            </a:bodyPr>
            <a:lstStyle/>
            <a:p>
              <a:r>
                <a:rPr lang="sk-SK" sz="2000" i="1" dirty="0">
                  <a:solidFill>
                    <a:srgbClr val="FF0000"/>
                  </a:solidFill>
                  <a:latin typeface="Arial Narrow" pitchFamily="34" charset="0"/>
                </a:rPr>
                <a:t>Lens – Lens culinaris</a:t>
              </a:r>
              <a:endParaRPr lang="sk-SK" sz="2000" dirty="0">
                <a:solidFill>
                  <a:srgbClr val="FF0000"/>
                </a:solidFill>
              </a:endParaRPr>
            </a:p>
          </p:txBody>
        </p:sp>
      </p:grpSp>
      <p:grpSp>
        <p:nvGrpSpPr>
          <p:cNvPr id="5126" name="Group 5125"/>
          <p:cNvGrpSpPr/>
          <p:nvPr/>
        </p:nvGrpSpPr>
        <p:grpSpPr>
          <a:xfrm>
            <a:off x="401454" y="3053139"/>
            <a:ext cx="2927404" cy="1954270"/>
            <a:chOff x="401454" y="3053139"/>
            <a:chExt cx="2927404" cy="1954270"/>
          </a:xfrm>
        </p:grpSpPr>
        <p:pic>
          <p:nvPicPr>
            <p:cNvPr id="14" name="Zástupný symbol obsahu 3" descr="strukoviny-vsetky.jp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12276" y="3053139"/>
              <a:ext cx="2705759" cy="1544942"/>
            </a:xfrm>
            <a:prstGeom prst="rect">
              <a:avLst/>
            </a:prstGeom>
          </p:spPr>
        </p:pic>
        <p:sp>
          <p:nvSpPr>
            <p:cNvPr id="5121" name="Rectangle 5120"/>
            <p:cNvSpPr/>
            <p:nvPr/>
          </p:nvSpPr>
          <p:spPr>
            <a:xfrm>
              <a:off x="401454" y="4638077"/>
              <a:ext cx="2927404" cy="369332"/>
            </a:xfrm>
            <a:prstGeom prst="rect">
              <a:avLst/>
            </a:prstGeom>
          </p:spPr>
          <p:txBody>
            <a:bodyPr wrap="none">
              <a:spAutoFit/>
            </a:bodyPr>
            <a:lstStyle/>
            <a:p>
              <a:r>
                <a:rPr lang="sk-SK" i="1" dirty="0">
                  <a:solidFill>
                    <a:srgbClr val="FF0000"/>
                  </a:solidFill>
                  <a:latin typeface="Arial Narrow" pitchFamily="34" charset="0"/>
                </a:rPr>
                <a:t>Phaseolus – Phaseolus vulgaris</a:t>
              </a:r>
              <a:r>
                <a:rPr lang="sk-SK" dirty="0">
                  <a:solidFill>
                    <a:srgbClr val="FF0000"/>
                  </a:solidFill>
                  <a:latin typeface="Arial Narrow" pitchFamily="34" charset="0"/>
                </a:rPr>
                <a:t> </a:t>
              </a:r>
              <a:endParaRPr lang="sk-SK" dirty="0">
                <a:solidFill>
                  <a:srgbClr val="FF0000"/>
                </a:solidFill>
              </a:endParaRPr>
            </a:p>
          </p:txBody>
        </p:sp>
      </p:grpSp>
      <p:grpSp>
        <p:nvGrpSpPr>
          <p:cNvPr id="5127" name="Group 5126"/>
          <p:cNvGrpSpPr/>
          <p:nvPr/>
        </p:nvGrpSpPr>
        <p:grpSpPr>
          <a:xfrm>
            <a:off x="3429934" y="3051745"/>
            <a:ext cx="2698481" cy="2001079"/>
            <a:chOff x="3429934" y="3051745"/>
            <a:chExt cx="2698481" cy="2001079"/>
          </a:xfrm>
        </p:grpSpPr>
        <p:pic>
          <p:nvPicPr>
            <p:cNvPr id="16" name="Picture 2" descr="http://holyhomous.com/wp-content/uploads/2014/08/chickpeas2.jp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0075"/>
            <a:stretch/>
          </p:blipFill>
          <p:spPr bwMode="auto">
            <a:xfrm>
              <a:off x="3429934" y="3051745"/>
              <a:ext cx="2698481" cy="1770998"/>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5122"/>
            <p:cNvSpPr/>
            <p:nvPr/>
          </p:nvSpPr>
          <p:spPr>
            <a:xfrm>
              <a:off x="3669735" y="4652714"/>
              <a:ext cx="2218877" cy="400110"/>
            </a:xfrm>
            <a:prstGeom prst="rect">
              <a:avLst/>
            </a:prstGeom>
          </p:spPr>
          <p:txBody>
            <a:bodyPr wrap="none">
              <a:spAutoFit/>
            </a:bodyPr>
            <a:lstStyle/>
            <a:p>
              <a:r>
                <a:rPr lang="sk-SK" sz="2000" i="1" dirty="0">
                  <a:solidFill>
                    <a:srgbClr val="FF0000"/>
                  </a:solidFill>
                  <a:latin typeface="Arial Narrow" pitchFamily="34" charset="0"/>
                </a:rPr>
                <a:t>Cicer- Cicer arietinum</a:t>
              </a:r>
              <a:endParaRPr lang="sk-SK" sz="2000" dirty="0">
                <a:solidFill>
                  <a:srgbClr val="FF0000"/>
                </a:solidFill>
              </a:endParaRPr>
            </a:p>
          </p:txBody>
        </p:sp>
      </p:grpSp>
      <p:grpSp>
        <p:nvGrpSpPr>
          <p:cNvPr id="5128" name="Group 5127"/>
          <p:cNvGrpSpPr/>
          <p:nvPr/>
        </p:nvGrpSpPr>
        <p:grpSpPr>
          <a:xfrm>
            <a:off x="6408267" y="3053139"/>
            <a:ext cx="2401170" cy="1998180"/>
            <a:chOff x="6408267" y="3053139"/>
            <a:chExt cx="2401170" cy="1998180"/>
          </a:xfrm>
        </p:grpSpPr>
        <p:pic>
          <p:nvPicPr>
            <p:cNvPr id="17" name="Picture 4" descr="http://www.chempoint.cz/data/imgs/00303l.jpg">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408267" y="3053139"/>
              <a:ext cx="2365304" cy="1599575"/>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5123"/>
            <p:cNvSpPr/>
            <p:nvPr/>
          </p:nvSpPr>
          <p:spPr>
            <a:xfrm>
              <a:off x="6475144" y="4651209"/>
              <a:ext cx="2334293" cy="400110"/>
            </a:xfrm>
            <a:prstGeom prst="rect">
              <a:avLst/>
            </a:prstGeom>
          </p:spPr>
          <p:txBody>
            <a:bodyPr wrap="none">
              <a:spAutoFit/>
            </a:bodyPr>
            <a:lstStyle/>
            <a:p>
              <a:r>
                <a:rPr lang="sk-SK" sz="2000" i="1" dirty="0">
                  <a:solidFill>
                    <a:srgbClr val="FF0000"/>
                  </a:solidFill>
                  <a:latin typeface="Arial Narrow" pitchFamily="34" charset="0"/>
                </a:rPr>
                <a:t>Glycine – Glycine max </a:t>
              </a:r>
              <a:endParaRPr lang="sk-SK" sz="2000" dirty="0">
                <a:solidFill>
                  <a:srgbClr val="FF0000"/>
                </a:solidFill>
              </a:endParaRPr>
            </a:p>
          </p:txBody>
        </p:sp>
      </p:grpSp>
      <p:grpSp>
        <p:nvGrpSpPr>
          <p:cNvPr id="5129" name="Group 5128"/>
          <p:cNvGrpSpPr/>
          <p:nvPr/>
        </p:nvGrpSpPr>
        <p:grpSpPr>
          <a:xfrm>
            <a:off x="6379545" y="5051319"/>
            <a:ext cx="2452916" cy="1822595"/>
            <a:chOff x="6379545" y="5051319"/>
            <a:chExt cx="2452916" cy="1822595"/>
          </a:xfrm>
        </p:grpSpPr>
        <p:pic>
          <p:nvPicPr>
            <p:cNvPr id="19" name="Picture 2" descr="http://i.ebayimg.com/00/s/NTEzWDc3MA==/z/RJcAAOSwGvhUBclS/$_35.JPG">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6452121" y="5051319"/>
              <a:ext cx="2380340" cy="1422485"/>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124"/>
            <p:cNvSpPr/>
            <p:nvPr/>
          </p:nvSpPr>
          <p:spPr>
            <a:xfrm>
              <a:off x="6379545" y="6473804"/>
              <a:ext cx="2452916" cy="400110"/>
            </a:xfrm>
            <a:prstGeom prst="rect">
              <a:avLst/>
            </a:prstGeom>
          </p:spPr>
          <p:txBody>
            <a:bodyPr wrap="none">
              <a:spAutoFit/>
            </a:bodyPr>
            <a:lstStyle/>
            <a:p>
              <a:r>
                <a:rPr lang="sk-SK" sz="2000" i="1" dirty="0">
                  <a:solidFill>
                    <a:srgbClr val="FF0000"/>
                  </a:solidFill>
                  <a:latin typeface="Arial Narrow" pitchFamily="34" charset="0"/>
                </a:rPr>
                <a:t>Lupinus – Lupinus albus</a:t>
              </a:r>
            </a:p>
          </p:txBody>
        </p:sp>
      </p:grpSp>
      <p:sp>
        <p:nvSpPr>
          <p:cNvPr id="5130" name="Content Placeholder 5129"/>
          <p:cNvSpPr>
            <a:spLocks noGrp="1"/>
          </p:cNvSpPr>
          <p:nvPr>
            <p:ph idx="1"/>
          </p:nvPr>
        </p:nvSpPr>
        <p:spPr>
          <a:xfrm>
            <a:off x="401454" y="1600201"/>
            <a:ext cx="8285346" cy="3629000"/>
          </a:xfrm>
        </p:spPr>
        <p:txBody>
          <a:bodyPr/>
          <a:lstStyle/>
          <a:p>
            <a:endParaRPr lang="sk-SK" dirty="0"/>
          </a:p>
        </p:txBody>
      </p:sp>
      <p:grpSp>
        <p:nvGrpSpPr>
          <p:cNvPr id="43" name="Group 42"/>
          <p:cNvGrpSpPr/>
          <p:nvPr/>
        </p:nvGrpSpPr>
        <p:grpSpPr>
          <a:xfrm>
            <a:off x="329907" y="1001345"/>
            <a:ext cx="8449538" cy="4051479"/>
            <a:chOff x="611953" y="1694922"/>
            <a:chExt cx="8449538" cy="4051479"/>
          </a:xfrm>
        </p:grpSpPr>
        <p:pic>
          <p:nvPicPr>
            <p:cNvPr id="44" name="Zástupný symbol obsahu 3" descr="spotreba-strukovín.jpg"/>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611953" y="1694922"/>
              <a:ext cx="8449537" cy="4051479"/>
            </a:xfrm>
            <a:prstGeom prst="rect">
              <a:avLst/>
            </a:prstGeom>
          </p:spPr>
        </p:pic>
        <p:sp>
          <p:nvSpPr>
            <p:cNvPr id="45" name="Rectangle 44"/>
            <p:cNvSpPr/>
            <p:nvPr/>
          </p:nvSpPr>
          <p:spPr>
            <a:xfrm>
              <a:off x="7301179" y="1922281"/>
              <a:ext cx="1568052"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6" name="Content Placeholder 2"/>
            <p:cNvSpPr txBox="1">
              <a:spLocks/>
            </p:cNvSpPr>
            <p:nvPr/>
          </p:nvSpPr>
          <p:spPr>
            <a:xfrm>
              <a:off x="3305803" y="1910804"/>
              <a:ext cx="5755688" cy="46756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k-SK" sz="2400" dirty="0" smtClean="0">
                  <a:latin typeface="Arial Narrow" pitchFamily="34" charset="0"/>
                </a:rPr>
                <a:t>Annual </a:t>
              </a:r>
              <a:r>
                <a:rPr lang="sk-SK" sz="2400" dirty="0">
                  <a:latin typeface="Arial Narrow" pitchFamily="34" charset="0"/>
                </a:rPr>
                <a:t>consumption of legumes in Slovakia per capita in kg</a:t>
              </a:r>
              <a:endParaRPr lang="sk-SK" sz="2400" dirty="0">
                <a:latin typeface="Arial Narrow" pitchFamily="34" charset="0"/>
                <a:cs typeface="Arial" pitchFamily="34" charset="0"/>
              </a:endParaRPr>
            </a:p>
            <a:p>
              <a:pPr marL="0" indent="0">
                <a:buFont typeface="Arial" panose="020B0604020202020204" pitchFamily="34" charset="0"/>
                <a:buNone/>
              </a:pPr>
              <a:endParaRPr lang="sk-SK" sz="2400" dirty="0">
                <a:latin typeface="Arial Narrow" pitchFamily="34" charset="0"/>
                <a:cs typeface="Arial" pitchFamily="34" charset="0"/>
              </a:endParaRPr>
            </a:p>
          </p:txBody>
        </p:sp>
      </p:grpSp>
      <p:sp>
        <p:nvSpPr>
          <p:cNvPr id="47" name="Content Placeholder 2"/>
          <p:cNvSpPr txBox="1">
            <a:spLocks/>
          </p:cNvSpPr>
          <p:nvPr/>
        </p:nvSpPr>
        <p:spPr>
          <a:xfrm>
            <a:off x="142498" y="5229200"/>
            <a:ext cx="8824356" cy="1444659"/>
          </a:xfrm>
          <a:prstGeom prst="rect">
            <a:avLst/>
          </a:prstGeom>
          <a:ln>
            <a:solidFill>
              <a:srgbClr val="92D050"/>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algn="ctr">
              <a:buFont typeface="Wingdings" pitchFamily="2" charset="2"/>
              <a:buChar char="ü"/>
            </a:pPr>
            <a:endParaRPr lang="sk-SK" sz="1200" dirty="0" smtClean="0">
              <a:latin typeface="Arial Narrow" pitchFamily="34" charset="0"/>
            </a:endParaRPr>
          </a:p>
          <a:p>
            <a:pPr algn="ctr">
              <a:buFont typeface="Wingdings" pitchFamily="2" charset="2"/>
              <a:buChar char="ü"/>
            </a:pPr>
            <a:r>
              <a:rPr lang="sk-SK" sz="3000" dirty="0">
                <a:latin typeface="Arial Narrow" pitchFamily="34" charset="0"/>
              </a:rPr>
              <a:t>Prevention of cardio – vascular diseases </a:t>
            </a:r>
          </a:p>
          <a:p>
            <a:pPr algn="ctr">
              <a:buFont typeface="Wingdings" pitchFamily="2" charset="2"/>
              <a:buChar char="ü"/>
            </a:pPr>
            <a:r>
              <a:rPr lang="sk-SK" sz="3000" dirty="0">
                <a:latin typeface="Arial Narrow" pitchFamily="34" charset="0"/>
              </a:rPr>
              <a:t>Adjusting digestion and cholesterol</a:t>
            </a:r>
          </a:p>
          <a:p>
            <a:pPr algn="ctr">
              <a:buFont typeface="Wingdings" pitchFamily="2" charset="2"/>
              <a:buChar char="ü"/>
            </a:pPr>
            <a:r>
              <a:rPr lang="sk-SK" sz="3000" dirty="0">
                <a:latin typeface="Arial Narrow" pitchFamily="34" charset="0"/>
              </a:rPr>
              <a:t>Prevention of lifestyle diseases</a:t>
            </a:r>
          </a:p>
          <a:p>
            <a:pPr algn="ctr">
              <a:buFont typeface="Wingdings" pitchFamily="2" charset="2"/>
              <a:buChar char="ü"/>
            </a:pPr>
            <a:endParaRPr lang="sk-SK" sz="2800" dirty="0">
              <a:latin typeface="Arial Narrow" pitchFamily="34" charset="0"/>
            </a:endParaRPr>
          </a:p>
        </p:txBody>
      </p:sp>
      <p:sp>
        <p:nvSpPr>
          <p:cNvPr id="12" name="Rectangle 11"/>
          <p:cNvSpPr/>
          <p:nvPr/>
        </p:nvSpPr>
        <p:spPr>
          <a:xfrm>
            <a:off x="384520" y="663974"/>
            <a:ext cx="4107215" cy="461665"/>
          </a:xfrm>
          <a:prstGeom prst="rect">
            <a:avLst/>
          </a:prstGeom>
        </p:spPr>
        <p:txBody>
          <a:bodyPr wrap="none">
            <a:spAutoFit/>
          </a:bodyPr>
          <a:lstStyle/>
          <a:p>
            <a:r>
              <a:rPr lang="sk-SK" sz="2400" dirty="0">
                <a:solidFill>
                  <a:srgbClr val="FF0000"/>
                </a:solidFill>
                <a:latin typeface="Arial Narrow" pitchFamily="34" charset="0"/>
              </a:rPr>
              <a:t>Family Fabaceae /</a:t>
            </a:r>
            <a:r>
              <a:rPr lang="sk-SK" sz="2400" b="1" dirty="0">
                <a:solidFill>
                  <a:srgbClr val="FF0000"/>
                </a:solidFill>
                <a:latin typeface="Arial Narrow" pitchFamily="34" charset="0"/>
              </a:rPr>
              <a:t>Leguminosae </a:t>
            </a:r>
            <a:r>
              <a:rPr lang="sk-SK" sz="2400" dirty="0" smtClean="0">
                <a:solidFill>
                  <a:srgbClr val="FF0000"/>
                </a:solidFill>
                <a:latin typeface="Arial Narrow" pitchFamily="34" charset="0"/>
              </a:rPr>
              <a:t>/ </a:t>
            </a:r>
            <a:endParaRPr lang="sk-SK" sz="2400" dirty="0">
              <a:solidFill>
                <a:srgbClr val="FF0000"/>
              </a:solidFill>
            </a:endParaRPr>
          </a:p>
        </p:txBody>
      </p:sp>
    </p:spTree>
    <p:extLst>
      <p:ext uri="{BB962C8B-B14F-4D97-AF65-F5344CB8AC3E}">
        <p14:creationId xmlns:p14="http://schemas.microsoft.com/office/powerpoint/2010/main" val="181155814"/>
      </p:ext>
    </p:extLst>
  </p:cSld>
  <p:clrMapOvr>
    <a:masterClrMapping/>
  </p:clrMapOvr>
  <mc:AlternateContent xmlns:mc="http://schemas.openxmlformats.org/markup-compatibility/2006" xmlns:p14="http://schemas.microsoft.com/office/powerpoint/2010/main">
    <mc:Choice Requires="p14">
      <p:transition spd="slow" p14:dur="1250" advClick="0" advTm="16000">
        <p14:ripple/>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4000"/>
                                  </p:stCondLst>
                                  <p:childTnLst>
                                    <p:set>
                                      <p:cBhvr>
                                        <p:cTn id="6" dur="1" fill="hold">
                                          <p:stCondLst>
                                            <p:cond delay="0"/>
                                          </p:stCondLst>
                                        </p:cTn>
                                        <p:tgtEl>
                                          <p:spTgt spid="43"/>
                                        </p:tgtEl>
                                        <p:attrNameLst>
                                          <p:attrName>style.visibility</p:attrName>
                                        </p:attrNameLst>
                                      </p:cBhvr>
                                      <p:to>
                                        <p:strVal val="visible"/>
                                      </p:to>
                                    </p:set>
                                    <p:animEffect transition="in" filter="box(in)">
                                      <p:cBhvr>
                                        <p:cTn id="7" dur="2000"/>
                                        <p:tgtEl>
                                          <p:spTgt spid="43"/>
                                        </p:tgtEl>
                                      </p:cBhvr>
                                    </p:animEffect>
                                  </p:childTnLst>
                                </p:cTn>
                              </p:par>
                              <p:par>
                                <p:cTn id="8" presetID="4" presetClass="exit" presetSubtype="32" fill="hold" nodeType="withEffect">
                                  <p:stCondLst>
                                    <p:cond delay="4000"/>
                                  </p:stCondLst>
                                  <p:childTnLst>
                                    <p:animEffect transition="out" filter="box(out)">
                                      <p:cBhvr>
                                        <p:cTn id="9" dur="1000"/>
                                        <p:tgtEl>
                                          <p:spTgt spid="5129"/>
                                        </p:tgtEl>
                                      </p:cBhvr>
                                    </p:animEffect>
                                    <p:set>
                                      <p:cBhvr>
                                        <p:cTn id="10" dur="1" fill="hold">
                                          <p:stCondLst>
                                            <p:cond delay="999"/>
                                          </p:stCondLst>
                                        </p:cTn>
                                        <p:tgtEl>
                                          <p:spTgt spid="5129"/>
                                        </p:tgtEl>
                                        <p:attrNameLst>
                                          <p:attrName>style.visibility</p:attrName>
                                        </p:attrNameLst>
                                      </p:cBhvr>
                                      <p:to>
                                        <p:strVal val="hidden"/>
                                      </p:to>
                                    </p:set>
                                  </p:childTnLst>
                                </p:cTn>
                              </p:par>
                            </p:childTnLst>
                          </p:cTn>
                        </p:par>
                        <p:par>
                          <p:cTn id="11" fill="hold">
                            <p:stCondLst>
                              <p:cond delay="6000"/>
                            </p:stCondLst>
                            <p:childTnLst>
                              <p:par>
                                <p:cTn id="12" presetID="14" presetClass="exit" presetSubtype="10" fill="hold" grpId="0" nodeType="afterEffect">
                                  <p:stCondLst>
                                    <p:cond delay="4000"/>
                                  </p:stCondLst>
                                  <p:childTnLst>
                                    <p:animEffect transition="out" filter="randombar(horizontal)">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4" presetClass="entr" presetSubtype="16" fill="hold" grpId="0" nodeType="withEffect">
                                  <p:stCondLst>
                                    <p:cond delay="4000"/>
                                  </p:stCondLst>
                                  <p:childTnLst>
                                    <p:set>
                                      <p:cBhvr>
                                        <p:cTn id="16" dur="1" fill="hold">
                                          <p:stCondLst>
                                            <p:cond delay="0"/>
                                          </p:stCondLst>
                                        </p:cTn>
                                        <p:tgtEl>
                                          <p:spTgt spid="47"/>
                                        </p:tgtEl>
                                        <p:attrNameLst>
                                          <p:attrName>style.visibility</p:attrName>
                                        </p:attrNameLst>
                                      </p:cBhvr>
                                      <p:to>
                                        <p:strVal val="visible"/>
                                      </p:to>
                                    </p:set>
                                    <p:animEffect transition="in" filter="box(in)">
                                      <p:cBhvr>
                                        <p:cTn id="1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89207" y="1499030"/>
            <a:ext cx="4944281" cy="2677656"/>
          </a:xfrm>
          <a:prstGeom prst="rect">
            <a:avLst/>
          </a:prstGeom>
          <a:ln w="28575">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361950" indent="-361950">
              <a:buFont typeface="Wingdings" pitchFamily="2" charset="2"/>
              <a:buChar char="ü"/>
            </a:pPr>
            <a:r>
              <a:rPr lang="sk-SK" sz="2800" dirty="0">
                <a:latin typeface="Arial Narrow" pitchFamily="34" charset="0"/>
              </a:rPr>
              <a:t>Fat – free food</a:t>
            </a:r>
          </a:p>
          <a:p>
            <a:pPr marL="361950" indent="-361950">
              <a:buFont typeface="Wingdings" pitchFamily="2" charset="2"/>
              <a:buChar char="ü"/>
            </a:pPr>
            <a:r>
              <a:rPr lang="sk-SK" sz="2800" dirty="0">
                <a:latin typeface="Arial Narrow" pitchFamily="34" charset="0"/>
              </a:rPr>
              <a:t>A rich source of potato starch</a:t>
            </a:r>
          </a:p>
          <a:p>
            <a:pPr marL="361950" indent="-361950">
              <a:buFont typeface="Wingdings" pitchFamily="2" charset="2"/>
              <a:buChar char="ü"/>
            </a:pPr>
            <a:r>
              <a:rPr lang="sk-SK" sz="2800" dirty="0">
                <a:latin typeface="Arial Narrow" pitchFamily="34" charset="0"/>
              </a:rPr>
              <a:t>A large amount of vitamins - C, B1, B2, B3, B6</a:t>
            </a:r>
          </a:p>
          <a:p>
            <a:pPr marL="361950" indent="-361950">
              <a:buFont typeface="Wingdings" pitchFamily="2" charset="2"/>
              <a:buChar char="ü"/>
            </a:pPr>
            <a:r>
              <a:rPr lang="sk-SK" sz="2800" dirty="0">
                <a:latin typeface="Arial Narrow" pitchFamily="34" charset="0"/>
              </a:rPr>
              <a:t>A lot of minerals – Mg, K</a:t>
            </a:r>
          </a:p>
          <a:p>
            <a:pPr marL="361950" indent="-361950">
              <a:buFont typeface="Wingdings" pitchFamily="2" charset="2"/>
              <a:buChar char="ü"/>
            </a:pPr>
            <a:r>
              <a:rPr lang="sk-SK" sz="2800" dirty="0">
                <a:latin typeface="Arial Narrow" pitchFamily="34" charset="0"/>
              </a:rPr>
              <a:t>A high content of fiber</a:t>
            </a:r>
          </a:p>
        </p:txBody>
      </p:sp>
      <p:sp>
        <p:nvSpPr>
          <p:cNvPr id="4" name="Rectangle 3"/>
          <p:cNvSpPr/>
          <p:nvPr/>
        </p:nvSpPr>
        <p:spPr>
          <a:xfrm>
            <a:off x="240004" y="1514012"/>
            <a:ext cx="3827940" cy="267765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sk-SK" sz="2800" dirty="0">
                <a:latin typeface="Arial Narrow" pitchFamily="34" charset="0"/>
              </a:rPr>
              <a:t>They contain:</a:t>
            </a:r>
          </a:p>
          <a:p>
            <a:pPr marL="361950" indent="-361950">
              <a:buFont typeface="Arial" pitchFamily="34" charset="0"/>
              <a:buChar char="•"/>
            </a:pPr>
            <a:r>
              <a:rPr lang="sk-SK" sz="2800" dirty="0">
                <a:latin typeface="Arial Narrow" pitchFamily="34" charset="0"/>
              </a:rPr>
              <a:t>water - 75%,</a:t>
            </a:r>
          </a:p>
          <a:p>
            <a:pPr marL="361950" indent="-361950">
              <a:buFont typeface="Arial" pitchFamily="34" charset="0"/>
              <a:buChar char="•"/>
            </a:pPr>
            <a:r>
              <a:rPr lang="sk-SK" sz="2800" dirty="0">
                <a:latin typeface="Arial Narrow" pitchFamily="34" charset="0"/>
              </a:rPr>
              <a:t>starch - 17%,</a:t>
            </a:r>
          </a:p>
          <a:p>
            <a:pPr marL="361950" indent="-361950">
              <a:buFont typeface="Arial" pitchFamily="34" charset="0"/>
              <a:buChar char="•"/>
            </a:pPr>
            <a:r>
              <a:rPr lang="sk-SK" sz="2800" dirty="0">
                <a:latin typeface="Arial Narrow" pitchFamily="34" charset="0"/>
              </a:rPr>
              <a:t>proteins  - 2%,</a:t>
            </a:r>
          </a:p>
          <a:p>
            <a:pPr marL="361950" indent="-361950">
              <a:buFont typeface="Arial" pitchFamily="34" charset="0"/>
              <a:buChar char="•"/>
            </a:pPr>
            <a:r>
              <a:rPr lang="sk-SK" sz="2800" dirty="0">
                <a:latin typeface="Arial Narrow" pitchFamily="34" charset="0"/>
              </a:rPr>
              <a:t>vitamins  A, B1, B2, B6, C, H, K.</a:t>
            </a:r>
          </a:p>
        </p:txBody>
      </p:sp>
      <p:graphicFrame>
        <p:nvGraphicFramePr>
          <p:cNvPr id="9" name="Zástupný symbol obsahu 3"/>
          <p:cNvGraphicFramePr>
            <a:graphicFrameLocks/>
          </p:cNvGraphicFramePr>
          <p:nvPr>
            <p:extLst>
              <p:ext uri="{D42A27DB-BD31-4B8C-83A1-F6EECF244321}">
                <p14:modId xmlns:p14="http://schemas.microsoft.com/office/powerpoint/2010/main" val="3647128882"/>
              </p:ext>
            </p:extLst>
          </p:nvPr>
        </p:nvGraphicFramePr>
        <p:xfrm>
          <a:off x="384021" y="1547982"/>
          <a:ext cx="8451873" cy="2579752"/>
        </p:xfrm>
        <a:graphic>
          <a:graphicData uri="http://schemas.openxmlformats.org/drawingml/2006/table">
            <a:tbl>
              <a:tblPr firstRow="1" bandRow="1">
                <a:tableStyleId>{F5AB1C69-6EDB-4FF4-983F-18BD219EF322}</a:tableStyleId>
              </a:tblPr>
              <a:tblGrid>
                <a:gridCol w="2303163"/>
                <a:gridCol w="1035340"/>
                <a:gridCol w="1035340"/>
                <a:gridCol w="1035340"/>
                <a:gridCol w="1035340"/>
                <a:gridCol w="1035340"/>
                <a:gridCol w="972010"/>
              </a:tblGrid>
              <a:tr h="604664">
                <a:tc>
                  <a:txBody>
                    <a:bodyPr/>
                    <a:lstStyle/>
                    <a:p>
                      <a:r>
                        <a:rPr lang="sk-SK" sz="2400" dirty="0" err="1" smtClean="0">
                          <a:latin typeface="Arial Narrow" pitchFamily="34" charset="0"/>
                        </a:rPr>
                        <a:t>Indicator</a:t>
                      </a:r>
                      <a:endParaRPr lang="sk-SK" sz="2400" dirty="0">
                        <a:latin typeface="Arial Narrow" pitchFamily="34" charset="0"/>
                      </a:endParaRPr>
                    </a:p>
                  </a:txBody>
                  <a:tcPr/>
                </a:tc>
                <a:tc>
                  <a:txBody>
                    <a:bodyPr/>
                    <a:lstStyle/>
                    <a:p>
                      <a:r>
                        <a:rPr lang="sk-SK" sz="2400" dirty="0" smtClean="0">
                          <a:latin typeface="Arial Narrow" pitchFamily="34" charset="0"/>
                        </a:rPr>
                        <a:t>2009</a:t>
                      </a:r>
                      <a:endParaRPr lang="sk-SK" sz="2400" dirty="0">
                        <a:latin typeface="Arial Narrow" pitchFamily="34" charset="0"/>
                      </a:endParaRPr>
                    </a:p>
                  </a:txBody>
                  <a:tcPr/>
                </a:tc>
                <a:tc>
                  <a:txBody>
                    <a:bodyPr/>
                    <a:lstStyle/>
                    <a:p>
                      <a:r>
                        <a:rPr lang="sk-SK" sz="2400" dirty="0" smtClean="0">
                          <a:latin typeface="Arial Narrow" pitchFamily="34" charset="0"/>
                        </a:rPr>
                        <a:t>2010</a:t>
                      </a:r>
                      <a:endParaRPr lang="sk-SK" sz="2400" dirty="0">
                        <a:latin typeface="Arial Narrow" pitchFamily="34" charset="0"/>
                      </a:endParaRPr>
                    </a:p>
                  </a:txBody>
                  <a:tcPr/>
                </a:tc>
                <a:tc>
                  <a:txBody>
                    <a:bodyPr/>
                    <a:lstStyle/>
                    <a:p>
                      <a:r>
                        <a:rPr lang="sk-SK" sz="2400" dirty="0" smtClean="0">
                          <a:latin typeface="Arial Narrow" pitchFamily="34" charset="0"/>
                        </a:rPr>
                        <a:t>2011</a:t>
                      </a:r>
                      <a:endParaRPr lang="sk-SK" sz="2400" dirty="0">
                        <a:latin typeface="Arial Narrow" pitchFamily="34" charset="0"/>
                      </a:endParaRPr>
                    </a:p>
                  </a:txBody>
                  <a:tcPr/>
                </a:tc>
                <a:tc>
                  <a:txBody>
                    <a:bodyPr/>
                    <a:lstStyle/>
                    <a:p>
                      <a:r>
                        <a:rPr lang="sk-SK" sz="2400" dirty="0" smtClean="0">
                          <a:latin typeface="Arial Narrow" pitchFamily="34" charset="0"/>
                        </a:rPr>
                        <a:t>2012</a:t>
                      </a:r>
                      <a:endParaRPr lang="sk-SK" sz="2400" dirty="0">
                        <a:latin typeface="Arial Narrow" pitchFamily="34" charset="0"/>
                      </a:endParaRPr>
                    </a:p>
                  </a:txBody>
                  <a:tcPr/>
                </a:tc>
                <a:tc>
                  <a:txBody>
                    <a:bodyPr/>
                    <a:lstStyle/>
                    <a:p>
                      <a:r>
                        <a:rPr lang="sk-SK" sz="2400" dirty="0" smtClean="0">
                          <a:latin typeface="Arial Narrow" pitchFamily="34" charset="0"/>
                        </a:rPr>
                        <a:t>2013</a:t>
                      </a:r>
                      <a:endParaRPr lang="sk-SK" sz="2400" dirty="0">
                        <a:latin typeface="Arial Narrow" pitchFamily="34" charset="0"/>
                      </a:endParaRPr>
                    </a:p>
                  </a:txBody>
                  <a:tcPr/>
                </a:tc>
                <a:tc>
                  <a:txBody>
                    <a:bodyPr/>
                    <a:lstStyle/>
                    <a:p>
                      <a:r>
                        <a:rPr lang="sk-SK" sz="2400" dirty="0" smtClean="0">
                          <a:latin typeface="Arial Narrow" pitchFamily="34" charset="0"/>
                        </a:rPr>
                        <a:t>2014</a:t>
                      </a:r>
                      <a:endParaRPr lang="sk-SK" sz="2400" dirty="0">
                        <a:latin typeface="Arial Narrow" pitchFamily="34" charset="0"/>
                      </a:endParaRPr>
                    </a:p>
                  </a:txBody>
                  <a:tcPr/>
                </a:tc>
              </a:tr>
              <a:tr h="576064">
                <a:tc>
                  <a:txBody>
                    <a:bodyPr/>
                    <a:lstStyle/>
                    <a:p>
                      <a:r>
                        <a:rPr lang="sk-SK" sz="2400" dirty="0" smtClean="0">
                          <a:latin typeface="Arial Narrow" pitchFamily="34" charset="0"/>
                        </a:rPr>
                        <a:t>Harvested</a:t>
                      </a:r>
                      <a:r>
                        <a:rPr lang="sk-SK" sz="2400" baseline="0" dirty="0" smtClean="0">
                          <a:latin typeface="Arial Narrow" pitchFamily="34" charset="0"/>
                        </a:rPr>
                        <a:t> area</a:t>
                      </a:r>
                      <a:r>
                        <a:rPr lang="sk-SK" sz="2400" dirty="0" smtClean="0">
                          <a:latin typeface="Arial Narrow" pitchFamily="34" charset="0"/>
                        </a:rPr>
                        <a:t> (ha)</a:t>
                      </a:r>
                      <a:endParaRPr lang="sk-SK" sz="2400" dirty="0">
                        <a:latin typeface="Arial Narrow" pitchFamily="34" charset="0"/>
                      </a:endParaRPr>
                    </a:p>
                  </a:txBody>
                  <a:tcPr/>
                </a:tc>
                <a:tc>
                  <a:txBody>
                    <a:bodyPr/>
                    <a:lstStyle/>
                    <a:p>
                      <a:r>
                        <a:rPr lang="sk-SK" sz="2400" dirty="0" smtClean="0">
                          <a:latin typeface="Arial Narrow" pitchFamily="34" charset="0"/>
                        </a:rPr>
                        <a:t>1 051</a:t>
                      </a:r>
                      <a:endParaRPr lang="sk-SK" sz="2400" dirty="0">
                        <a:latin typeface="Arial Narrow" pitchFamily="34" charset="0"/>
                      </a:endParaRPr>
                    </a:p>
                  </a:txBody>
                  <a:tcPr/>
                </a:tc>
                <a:tc>
                  <a:txBody>
                    <a:bodyPr/>
                    <a:lstStyle/>
                    <a:p>
                      <a:r>
                        <a:rPr lang="sk-SK" sz="2400" dirty="0" smtClean="0">
                          <a:latin typeface="Arial Narrow" pitchFamily="34" charset="0"/>
                        </a:rPr>
                        <a:t>1 092</a:t>
                      </a:r>
                      <a:endParaRPr lang="sk-SK" sz="2400" dirty="0">
                        <a:latin typeface="Arial Narrow" pitchFamily="34" charset="0"/>
                      </a:endParaRPr>
                    </a:p>
                  </a:txBody>
                  <a:tcPr/>
                </a:tc>
                <a:tc>
                  <a:txBody>
                    <a:bodyPr/>
                    <a:lstStyle/>
                    <a:p>
                      <a:r>
                        <a:rPr lang="sk-SK" sz="2400" dirty="0" smtClean="0">
                          <a:latin typeface="Arial Narrow" pitchFamily="34" charset="0"/>
                        </a:rPr>
                        <a:t>939</a:t>
                      </a:r>
                      <a:endParaRPr lang="sk-SK" sz="2400" dirty="0">
                        <a:latin typeface="Arial Narrow" pitchFamily="34" charset="0"/>
                      </a:endParaRPr>
                    </a:p>
                  </a:txBody>
                  <a:tcPr/>
                </a:tc>
                <a:tc>
                  <a:txBody>
                    <a:bodyPr/>
                    <a:lstStyle/>
                    <a:p>
                      <a:r>
                        <a:rPr lang="sk-SK" sz="2400" dirty="0" smtClean="0">
                          <a:latin typeface="Arial Narrow" pitchFamily="34" charset="0"/>
                        </a:rPr>
                        <a:t>789</a:t>
                      </a:r>
                      <a:endParaRPr lang="sk-SK" sz="2400" dirty="0">
                        <a:latin typeface="Arial Narrow" pitchFamily="34" charset="0"/>
                      </a:endParaRPr>
                    </a:p>
                  </a:txBody>
                  <a:tcPr/>
                </a:tc>
                <a:tc>
                  <a:txBody>
                    <a:bodyPr/>
                    <a:lstStyle/>
                    <a:p>
                      <a:r>
                        <a:rPr lang="sk-SK" sz="2400" dirty="0" smtClean="0">
                          <a:latin typeface="Arial Narrow" pitchFamily="34" charset="0"/>
                        </a:rPr>
                        <a:t>1 410</a:t>
                      </a:r>
                      <a:endParaRPr lang="sk-SK" sz="2400" dirty="0">
                        <a:latin typeface="Arial Narrow" pitchFamily="34" charset="0"/>
                      </a:endParaRPr>
                    </a:p>
                  </a:txBody>
                  <a:tcPr/>
                </a:tc>
                <a:tc>
                  <a:txBody>
                    <a:bodyPr/>
                    <a:lstStyle/>
                    <a:p>
                      <a:r>
                        <a:rPr lang="sk-SK" sz="2400" dirty="0" smtClean="0">
                          <a:latin typeface="Arial Narrow" pitchFamily="34" charset="0"/>
                        </a:rPr>
                        <a:t>910</a:t>
                      </a:r>
                      <a:endParaRPr lang="sk-SK" sz="2400" dirty="0">
                        <a:latin typeface="Arial Narrow" pitchFamily="34" charset="0"/>
                      </a:endParaRPr>
                    </a:p>
                  </a:txBody>
                  <a:tcPr/>
                </a:tc>
              </a:tr>
              <a:tr h="648072">
                <a:tc>
                  <a:txBody>
                    <a:bodyPr/>
                    <a:lstStyle/>
                    <a:p>
                      <a:r>
                        <a:rPr lang="sk-SK" sz="2400" dirty="0" err="1" smtClean="0">
                          <a:latin typeface="Arial Narrow" pitchFamily="34" charset="0"/>
                        </a:rPr>
                        <a:t>Hectare</a:t>
                      </a:r>
                      <a:r>
                        <a:rPr lang="sk-SK" sz="2400" baseline="0" dirty="0" smtClean="0">
                          <a:latin typeface="Arial Narrow" pitchFamily="34" charset="0"/>
                        </a:rPr>
                        <a:t> </a:t>
                      </a:r>
                      <a:r>
                        <a:rPr lang="sk-SK" sz="2400" baseline="0" dirty="0" err="1" smtClean="0">
                          <a:latin typeface="Arial Narrow" pitchFamily="34" charset="0"/>
                        </a:rPr>
                        <a:t>yield</a:t>
                      </a:r>
                      <a:r>
                        <a:rPr lang="sk-SK" sz="2400" baseline="0" dirty="0" smtClean="0">
                          <a:latin typeface="Arial Narrow" pitchFamily="34" charset="0"/>
                        </a:rPr>
                        <a:t> (t/ha)</a:t>
                      </a:r>
                      <a:endParaRPr lang="sk-SK" sz="2400" dirty="0">
                        <a:latin typeface="Arial Narrow" pitchFamily="34" charset="0"/>
                      </a:endParaRPr>
                    </a:p>
                  </a:txBody>
                  <a:tcPr/>
                </a:tc>
                <a:tc>
                  <a:txBody>
                    <a:bodyPr/>
                    <a:lstStyle/>
                    <a:p>
                      <a:r>
                        <a:rPr lang="sk-SK" sz="2400" dirty="0" smtClean="0">
                          <a:latin typeface="Arial Narrow" pitchFamily="34" charset="0"/>
                        </a:rPr>
                        <a:t>18,03</a:t>
                      </a:r>
                      <a:endParaRPr lang="sk-SK" sz="2400" dirty="0">
                        <a:latin typeface="Arial Narrow" pitchFamily="34" charset="0"/>
                      </a:endParaRPr>
                    </a:p>
                  </a:txBody>
                  <a:tcPr/>
                </a:tc>
                <a:tc>
                  <a:txBody>
                    <a:bodyPr/>
                    <a:lstStyle/>
                    <a:p>
                      <a:r>
                        <a:rPr lang="sk-SK" sz="2400" dirty="0" smtClean="0">
                          <a:latin typeface="Arial Narrow" pitchFamily="34" charset="0"/>
                        </a:rPr>
                        <a:t>14,64</a:t>
                      </a:r>
                      <a:endParaRPr lang="sk-SK" sz="2400" dirty="0">
                        <a:latin typeface="Arial Narrow" pitchFamily="34" charset="0"/>
                      </a:endParaRPr>
                    </a:p>
                  </a:txBody>
                  <a:tcPr/>
                </a:tc>
                <a:tc>
                  <a:txBody>
                    <a:bodyPr/>
                    <a:lstStyle/>
                    <a:p>
                      <a:r>
                        <a:rPr lang="sk-SK" sz="2400" dirty="0" smtClean="0">
                          <a:latin typeface="Arial Narrow" pitchFamily="34" charset="0"/>
                        </a:rPr>
                        <a:t>16,72</a:t>
                      </a:r>
                      <a:endParaRPr lang="sk-SK" sz="2400" dirty="0">
                        <a:latin typeface="Arial Narrow" pitchFamily="34" charset="0"/>
                      </a:endParaRPr>
                    </a:p>
                  </a:txBody>
                  <a:tcPr/>
                </a:tc>
                <a:tc>
                  <a:txBody>
                    <a:bodyPr/>
                    <a:lstStyle/>
                    <a:p>
                      <a:r>
                        <a:rPr lang="sk-SK" sz="2400" dirty="0" smtClean="0">
                          <a:latin typeface="Arial Narrow" pitchFamily="34" charset="0"/>
                        </a:rPr>
                        <a:t>17,21</a:t>
                      </a:r>
                      <a:endParaRPr lang="sk-SK" sz="2400" dirty="0">
                        <a:latin typeface="Arial Narrow" pitchFamily="34" charset="0"/>
                      </a:endParaRPr>
                    </a:p>
                  </a:txBody>
                  <a:tcPr/>
                </a:tc>
                <a:tc>
                  <a:txBody>
                    <a:bodyPr/>
                    <a:lstStyle/>
                    <a:p>
                      <a:r>
                        <a:rPr lang="sk-SK" sz="2400" dirty="0" smtClean="0">
                          <a:latin typeface="Arial Narrow" pitchFamily="34" charset="0"/>
                        </a:rPr>
                        <a:t>19,25</a:t>
                      </a:r>
                      <a:endParaRPr lang="sk-SK" sz="2400" dirty="0">
                        <a:latin typeface="Arial Narrow" pitchFamily="34" charset="0"/>
                      </a:endParaRPr>
                    </a:p>
                  </a:txBody>
                  <a:tcPr/>
                </a:tc>
                <a:tc>
                  <a:txBody>
                    <a:bodyPr/>
                    <a:lstStyle/>
                    <a:p>
                      <a:r>
                        <a:rPr lang="sk-SK" sz="2400" dirty="0" smtClean="0">
                          <a:latin typeface="Arial Narrow" pitchFamily="34" charset="0"/>
                        </a:rPr>
                        <a:t>17,70</a:t>
                      </a:r>
                      <a:endParaRPr lang="sk-SK" sz="2400" dirty="0">
                        <a:latin typeface="Arial Narrow" pitchFamily="34" charset="0"/>
                      </a:endParaRPr>
                    </a:p>
                  </a:txBody>
                  <a:tcPr/>
                </a:tc>
              </a:tr>
              <a:tr h="504056">
                <a:tc>
                  <a:txBody>
                    <a:bodyPr/>
                    <a:lstStyle/>
                    <a:p>
                      <a:r>
                        <a:rPr lang="sk-SK" sz="2400" dirty="0" smtClean="0">
                          <a:latin typeface="Arial Narrow" pitchFamily="34" charset="0"/>
                        </a:rPr>
                        <a:t>Production (t)</a:t>
                      </a:r>
                      <a:endParaRPr lang="sk-SK" sz="2400" dirty="0">
                        <a:latin typeface="Arial Narrow" pitchFamily="34" charset="0"/>
                      </a:endParaRPr>
                    </a:p>
                  </a:txBody>
                  <a:tcPr/>
                </a:tc>
                <a:tc>
                  <a:txBody>
                    <a:bodyPr/>
                    <a:lstStyle/>
                    <a:p>
                      <a:r>
                        <a:rPr lang="sk-SK" sz="2400" dirty="0" smtClean="0">
                          <a:latin typeface="Arial Narrow" pitchFamily="34" charset="0"/>
                        </a:rPr>
                        <a:t>18 951</a:t>
                      </a:r>
                      <a:endParaRPr lang="sk-SK" sz="2400" dirty="0">
                        <a:latin typeface="Arial Narrow" pitchFamily="34" charset="0"/>
                      </a:endParaRPr>
                    </a:p>
                  </a:txBody>
                  <a:tcPr/>
                </a:tc>
                <a:tc>
                  <a:txBody>
                    <a:bodyPr/>
                    <a:lstStyle/>
                    <a:p>
                      <a:r>
                        <a:rPr lang="sk-SK" sz="2400" dirty="0" smtClean="0">
                          <a:latin typeface="Arial Narrow" pitchFamily="34" charset="0"/>
                        </a:rPr>
                        <a:t>15 987</a:t>
                      </a:r>
                      <a:endParaRPr lang="sk-SK" sz="2400" dirty="0">
                        <a:latin typeface="Arial Narrow" pitchFamily="34" charset="0"/>
                      </a:endParaRPr>
                    </a:p>
                  </a:txBody>
                  <a:tcPr/>
                </a:tc>
                <a:tc>
                  <a:txBody>
                    <a:bodyPr/>
                    <a:lstStyle/>
                    <a:p>
                      <a:r>
                        <a:rPr lang="sk-SK" sz="2400" dirty="0" smtClean="0">
                          <a:latin typeface="Arial Narrow" pitchFamily="34" charset="0"/>
                        </a:rPr>
                        <a:t>15 695</a:t>
                      </a:r>
                      <a:endParaRPr lang="sk-SK" sz="2400" dirty="0">
                        <a:latin typeface="Arial Narrow" pitchFamily="34" charset="0"/>
                      </a:endParaRPr>
                    </a:p>
                  </a:txBody>
                  <a:tcPr/>
                </a:tc>
                <a:tc>
                  <a:txBody>
                    <a:bodyPr/>
                    <a:lstStyle/>
                    <a:p>
                      <a:r>
                        <a:rPr lang="sk-SK" sz="2400" dirty="0" smtClean="0">
                          <a:latin typeface="Arial Narrow" pitchFamily="34" charset="0"/>
                        </a:rPr>
                        <a:t>13 579</a:t>
                      </a:r>
                      <a:endParaRPr lang="sk-SK" sz="2400" dirty="0">
                        <a:latin typeface="Arial Narrow" pitchFamily="34" charset="0"/>
                      </a:endParaRPr>
                    </a:p>
                  </a:txBody>
                  <a:tcPr/>
                </a:tc>
                <a:tc>
                  <a:txBody>
                    <a:bodyPr/>
                    <a:lstStyle/>
                    <a:p>
                      <a:r>
                        <a:rPr lang="sk-SK" sz="2400" dirty="0" smtClean="0">
                          <a:latin typeface="Arial Narrow" pitchFamily="34" charset="0"/>
                        </a:rPr>
                        <a:t>27 146</a:t>
                      </a:r>
                      <a:endParaRPr lang="sk-SK" sz="2400" dirty="0">
                        <a:latin typeface="Arial Narrow" pitchFamily="34" charset="0"/>
                      </a:endParaRPr>
                    </a:p>
                  </a:txBody>
                  <a:tcPr/>
                </a:tc>
                <a:tc>
                  <a:txBody>
                    <a:bodyPr/>
                    <a:lstStyle/>
                    <a:p>
                      <a:r>
                        <a:rPr lang="sk-SK" sz="2400" dirty="0" smtClean="0">
                          <a:latin typeface="Arial Narrow" pitchFamily="34" charset="0"/>
                        </a:rPr>
                        <a:t>16 107</a:t>
                      </a:r>
                      <a:endParaRPr lang="sk-SK" sz="2400" dirty="0">
                        <a:latin typeface="Arial Narrow" pitchFamily="34" charset="0"/>
                      </a:endParaRPr>
                    </a:p>
                  </a:txBody>
                  <a:tcPr/>
                </a:tc>
              </a:tr>
            </a:tbl>
          </a:graphicData>
        </a:graphic>
      </p:graphicFrame>
      <p:sp>
        <p:nvSpPr>
          <p:cNvPr id="2" name="Title 1"/>
          <p:cNvSpPr>
            <a:spLocks noGrp="1"/>
          </p:cNvSpPr>
          <p:nvPr>
            <p:ph type="title"/>
          </p:nvPr>
        </p:nvSpPr>
        <p:spPr>
          <a:xfrm>
            <a:off x="467544" y="0"/>
            <a:ext cx="8229600" cy="1143000"/>
          </a:xfrm>
        </p:spPr>
        <p:txBody>
          <a:bodyPr/>
          <a:lstStyle/>
          <a:p>
            <a:r>
              <a:rPr lang="sk-SK" b="1" dirty="0">
                <a:ln>
                  <a:solidFill>
                    <a:srgbClr val="92D050"/>
                  </a:solidFill>
                </a:ln>
                <a:solidFill>
                  <a:srgbClr val="008000"/>
                </a:solidFill>
                <a:effectLst>
                  <a:reflection blurRad="6350" stA="55000" endA="300" endPos="45500" dir="5400000" sy="-100000" algn="bl" rotWithShape="0"/>
                </a:effectLst>
                <a:latin typeface="Arial Narrow CE"/>
              </a:rPr>
              <a:t>Potatoes and their importance</a:t>
            </a:r>
            <a:endParaRPr lang="sk-SK" dirty="0"/>
          </a:p>
        </p:txBody>
      </p:sp>
      <p:sp>
        <p:nvSpPr>
          <p:cNvPr id="8" name="Content Placeholder 7"/>
          <p:cNvSpPr>
            <a:spLocks noGrp="1"/>
          </p:cNvSpPr>
          <p:nvPr>
            <p:ph idx="1"/>
          </p:nvPr>
        </p:nvSpPr>
        <p:spPr>
          <a:xfrm>
            <a:off x="323528" y="980728"/>
            <a:ext cx="8229600" cy="676672"/>
          </a:xfrm>
        </p:spPr>
        <p:txBody>
          <a:bodyPr/>
          <a:lstStyle/>
          <a:p>
            <a:pPr marL="0" indent="0">
              <a:buNone/>
            </a:pPr>
            <a:r>
              <a:rPr lang="sk-SK" dirty="0">
                <a:solidFill>
                  <a:srgbClr val="FF0000"/>
                </a:solidFill>
                <a:latin typeface="Arial Narrow" pitchFamily="34" charset="0"/>
              </a:rPr>
              <a:t>Solanum </a:t>
            </a:r>
            <a:r>
              <a:rPr lang="sk-SK" dirty="0" smtClean="0">
                <a:solidFill>
                  <a:srgbClr val="FF0000"/>
                </a:solidFill>
                <a:latin typeface="Arial Narrow" pitchFamily="34" charset="0"/>
              </a:rPr>
              <a:t>tuberosum</a:t>
            </a:r>
            <a:endParaRPr lang="sk-SK" dirty="0">
              <a:solidFill>
                <a:srgbClr val="FF0000"/>
              </a:solidFill>
              <a:latin typeface="Arial Narrow" pitchFamily="34" charset="0"/>
            </a:endParaRPr>
          </a:p>
        </p:txBody>
      </p:sp>
      <p:pic>
        <p:nvPicPr>
          <p:cNvPr id="6" name="Obrázok 4" descr="zemiak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21" y="4287712"/>
            <a:ext cx="3467901" cy="2582788"/>
          </a:xfrm>
          <a:prstGeom prst="rect">
            <a:avLst/>
          </a:prstGeom>
          <a:ln>
            <a:noFill/>
          </a:ln>
          <a:effectLst>
            <a:outerShdw blurRad="292100" dist="139700" dir="2700000" algn="tl" rotWithShape="0">
              <a:srgbClr val="333333">
                <a:alpha val="65000"/>
              </a:srgbClr>
            </a:outerShdw>
          </a:effectLst>
        </p:spPr>
      </p:pic>
      <p:pic>
        <p:nvPicPr>
          <p:cNvPr id="7" name="Zástupný symbol obsahu 3" descr="08102014148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273" y="4275212"/>
            <a:ext cx="4591622" cy="2582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401842"/>
      </p:ext>
    </p:extLst>
  </p:cSld>
  <p:clrMapOvr>
    <a:masterClrMapping/>
  </p:clrMapOvr>
  <mc:AlternateContent xmlns:mc="http://schemas.openxmlformats.org/markup-compatibility/2006" xmlns:p14="http://schemas.microsoft.com/office/powerpoint/2010/main">
    <mc:Choice Requires="p14">
      <p:transition spd="slow" p14:dur="1250" advClick="0" advTm="6000">
        <p14:rippl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2500"/>
                                  </p:stCondLst>
                                  <p:childTnLst>
                                    <p:animEffect transition="out" filter="box(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par>
                          <p:cTn id="8" fill="hold">
                            <p:stCondLst>
                              <p:cond delay="4500"/>
                            </p:stCondLst>
                            <p:childTnLst>
                              <p:par>
                                <p:cTn id="9" presetID="4" presetClass="entr" presetSubtype="16"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box(in)">
                                      <p:cBhvr>
                                        <p:cTn id="11" dur="1000"/>
                                        <p:tgtEl>
                                          <p:spTgt spid="4">
                                            <p:bg/>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ox(in)">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box(in)">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ox(in)">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box(in)">
                                      <p:cBhvr>
                                        <p:cTn id="31" dur="10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box(in)">
                                      <p:cBhvr>
                                        <p:cTn id="36" dur="10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3">
                                            <p:bg/>
                                          </p:spTgt>
                                        </p:tgtEl>
                                        <p:attrNameLst>
                                          <p:attrName>style.visibility</p:attrName>
                                        </p:attrNameLst>
                                      </p:cBhvr>
                                      <p:to>
                                        <p:strVal val="visible"/>
                                      </p:to>
                                    </p:set>
                                    <p:animEffect transition="in" filter="box(in)">
                                      <p:cBhvr>
                                        <p:cTn id="41" dur="2000"/>
                                        <p:tgtEl>
                                          <p:spTgt spid="3">
                                            <p:bg/>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box(in)">
                                      <p:cBhvr>
                                        <p:cTn id="46" dur="2000"/>
                                        <p:tgtEl>
                                          <p:spTgt spid="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box(in)">
                                      <p:cBhvr>
                                        <p:cTn id="51" dur="20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box(in)">
                                      <p:cBhvr>
                                        <p:cTn id="56" dur="2000"/>
                                        <p:tgtEl>
                                          <p:spTgt spid="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box(in)">
                                      <p:cBhvr>
                                        <p:cTn id="61" dur="2000"/>
                                        <p:tgtEl>
                                          <p:spTgt spid="3">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box(in)">
                                      <p:cBhvr>
                                        <p:cTn id="6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188640"/>
            <a:ext cx="8229600" cy="820171"/>
          </a:xfrm>
        </p:spPr>
        <p:txBody>
          <a:bodyPr>
            <a:normAutofit fontScale="90000"/>
          </a:bodyPr>
          <a:lstStyle/>
          <a:p>
            <a:r>
              <a:rPr lang="sk-SK" b="1" i="1" dirty="0" smtClean="0"/>
              <a:t/>
            </a:r>
            <a:br>
              <a:rPr lang="sk-SK" b="1" i="1" dirty="0" smtClean="0"/>
            </a:br>
            <a:r>
              <a:rPr lang="sk-SK" sz="4900" b="1">
                <a:ln>
                  <a:solidFill>
                    <a:srgbClr val="92D050"/>
                  </a:solidFill>
                </a:ln>
                <a:solidFill>
                  <a:srgbClr val="008000"/>
                </a:solidFill>
                <a:effectLst>
                  <a:reflection blurRad="6350" stA="55000" endA="300" endPos="45500" dir="5400000" sy="-100000" algn="bl" rotWithShape="0"/>
                </a:effectLst>
                <a:latin typeface="Arial Narrow CE"/>
              </a:rPr>
              <a:t>GOOD</a:t>
            </a:r>
            <a:r>
              <a:rPr lang="sk-SK" b="1" i="1" smtClean="0"/>
              <a:t> </a:t>
            </a:r>
            <a:r>
              <a:rPr lang="sk-SK" sz="4900" b="1" smtClean="0">
                <a:ln>
                  <a:solidFill>
                    <a:srgbClr val="92D050"/>
                  </a:solidFill>
                </a:ln>
                <a:solidFill>
                  <a:srgbClr val="008000"/>
                </a:solidFill>
                <a:effectLst>
                  <a:reflection blurRad="6350" stA="55000" endA="300" endPos="45500" dir="5400000" sy="-100000" algn="bl" rotWithShape="0"/>
                </a:effectLst>
                <a:latin typeface="Arial Narrow CE"/>
              </a:rPr>
              <a:t>APPETITE</a:t>
            </a:r>
            <a:r>
              <a:rPr lang="sk-SK" b="1" i="1" dirty="0"/>
              <a:t/>
            </a:r>
            <a:br>
              <a:rPr lang="sk-SK" b="1" i="1" dirty="0"/>
            </a:br>
            <a:endParaRPr lang="sk-SK" dirty="0"/>
          </a:p>
        </p:txBody>
      </p:sp>
      <p:grpSp>
        <p:nvGrpSpPr>
          <p:cNvPr id="15" name="Group 14"/>
          <p:cNvGrpSpPr/>
          <p:nvPr/>
        </p:nvGrpSpPr>
        <p:grpSpPr>
          <a:xfrm>
            <a:off x="395536" y="1124744"/>
            <a:ext cx="8496944" cy="5323368"/>
            <a:chOff x="395536" y="1124744"/>
            <a:chExt cx="8496944" cy="4875350"/>
          </a:xfrm>
        </p:grpSpPr>
        <p:sp>
          <p:nvSpPr>
            <p:cNvPr id="16" name="Content Placeholder 2"/>
            <p:cNvSpPr txBox="1">
              <a:spLocks/>
            </p:cNvSpPr>
            <p:nvPr/>
          </p:nvSpPr>
          <p:spPr>
            <a:xfrm>
              <a:off x="422891" y="1811809"/>
              <a:ext cx="3645053" cy="271946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sk-SK" b="1" u="sng" dirty="0">
                  <a:latin typeface="Arial Narrow" pitchFamily="34" charset="0"/>
                </a:rPr>
                <a:t>We need:</a:t>
              </a:r>
              <a:r>
                <a:rPr lang="sk-SK" b="1" dirty="0">
                  <a:latin typeface="Arial Narrow" pitchFamily="34" charset="0"/>
                </a:rPr>
                <a:t> </a:t>
              </a:r>
              <a:r>
                <a:rPr lang="sk-SK" dirty="0">
                  <a:latin typeface="Arial Narrow" pitchFamily="34" charset="0"/>
                </a:rPr>
                <a:t>25 dkg of cooked beans, 1 onion, 1 pickle, 1 tbsp of oil, 15 dkg of hard cheese, black pepper, parsley leaves, lemon juice, salt.</a:t>
              </a:r>
            </a:p>
          </p:txBody>
        </p:sp>
        <p:pic>
          <p:nvPicPr>
            <p:cNvPr id="17" name="Zástupný symbol obsahu 3" descr="salat-z-fazule.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11960" y="1771075"/>
              <a:ext cx="4680520" cy="2753999"/>
            </a:xfrm>
            <a:prstGeom prst="rect">
              <a:avLst/>
            </a:prstGeom>
            <a:ln>
              <a:noFill/>
            </a:ln>
            <a:effectLst>
              <a:softEdge rad="112500"/>
            </a:effectLst>
          </p:spPr>
        </p:pic>
        <p:sp>
          <p:nvSpPr>
            <p:cNvPr id="18" name="Rectangle 17"/>
            <p:cNvSpPr/>
            <p:nvPr/>
          </p:nvSpPr>
          <p:spPr>
            <a:xfrm>
              <a:off x="395536" y="4799765"/>
              <a:ext cx="849694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sk-SK" sz="2400" b="1" i="1" u="sng" dirty="0">
                  <a:latin typeface="Arial Narrow" pitchFamily="34" charset="0"/>
                </a:rPr>
                <a:t>The procedure:</a:t>
              </a:r>
              <a:r>
                <a:rPr lang="sk-SK" sz="2400" b="1" i="1" dirty="0">
                  <a:latin typeface="Arial Narrow" pitchFamily="34" charset="0"/>
                </a:rPr>
                <a:t> </a:t>
              </a:r>
              <a:r>
                <a:rPr lang="sk-SK" sz="2400" i="1" dirty="0">
                  <a:latin typeface="Arial Narrow" pitchFamily="34" charset="0"/>
                </a:rPr>
                <a:t>Add the finely chopped onion, a pickle and parsley leaves to lukewarm strained beans. Season with salt, pepper or with lemon juice. Drizzle with oil and sprinkle with grated cheese before serving</a:t>
              </a:r>
              <a:r>
                <a:rPr lang="sk-SK" sz="2400" i="1" dirty="0" smtClean="0">
                  <a:latin typeface="Arial Narrow" pitchFamily="34" charset="0"/>
                </a:rPr>
                <a:t>.</a:t>
              </a:r>
              <a:endParaRPr lang="sk-SK" sz="2400" i="1" dirty="0">
                <a:latin typeface="Arial Narrow" pitchFamily="34" charset="0"/>
              </a:endParaRPr>
            </a:p>
          </p:txBody>
        </p:sp>
        <p:sp>
          <p:nvSpPr>
            <p:cNvPr id="19" name="Rectangle 18"/>
            <p:cNvSpPr/>
            <p:nvPr/>
          </p:nvSpPr>
          <p:spPr>
            <a:xfrm>
              <a:off x="395536" y="1124744"/>
              <a:ext cx="4663456" cy="646331"/>
            </a:xfrm>
            <a:prstGeom prst="rect">
              <a:avLst/>
            </a:prstGeom>
          </p:spPr>
          <p:txBody>
            <a:bodyPr wrap="none">
              <a:spAutoFit/>
            </a:bodyPr>
            <a:lstStyle/>
            <a:p>
              <a:r>
                <a:rPr lang="sk-SK" sz="3600" b="1" i="1" dirty="0">
                  <a:solidFill>
                    <a:srgbClr val="FF0000"/>
                  </a:solidFill>
                  <a:latin typeface="Arial Narrow" pitchFamily="34" charset="0"/>
                </a:rPr>
                <a:t>The salad of white beans</a:t>
              </a:r>
            </a:p>
          </p:txBody>
        </p:sp>
      </p:grpSp>
      <p:grpSp>
        <p:nvGrpSpPr>
          <p:cNvPr id="24" name="Group 23"/>
          <p:cNvGrpSpPr/>
          <p:nvPr/>
        </p:nvGrpSpPr>
        <p:grpSpPr>
          <a:xfrm>
            <a:off x="268767" y="1196752"/>
            <a:ext cx="8702670" cy="5251360"/>
            <a:chOff x="251521" y="1196752"/>
            <a:chExt cx="8702670" cy="5251360"/>
          </a:xfrm>
        </p:grpSpPr>
        <p:sp>
          <p:nvSpPr>
            <p:cNvPr id="25" name="Content Placeholder 2"/>
            <p:cNvSpPr txBox="1">
              <a:spLocks/>
            </p:cNvSpPr>
            <p:nvPr/>
          </p:nvSpPr>
          <p:spPr>
            <a:xfrm>
              <a:off x="251521" y="1196752"/>
              <a:ext cx="5529734" cy="321443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k-SK" sz="3600" b="1" i="1" dirty="0">
                  <a:solidFill>
                    <a:srgbClr val="FF0000"/>
                  </a:solidFill>
                  <a:latin typeface="Arial Narrow" pitchFamily="34" charset="0"/>
                </a:rPr>
                <a:t>Chickpea spread</a:t>
              </a:r>
            </a:p>
            <a:p>
              <a:pPr marL="0" indent="0" algn="just">
                <a:buNone/>
              </a:pPr>
              <a:r>
                <a:rPr lang="sk-SK" sz="2800" b="1" dirty="0">
                  <a:latin typeface="Arial Narrow" pitchFamily="34" charset="0"/>
                </a:rPr>
                <a:t>We need: </a:t>
              </a:r>
              <a:r>
                <a:rPr lang="sk-SK" sz="2800" dirty="0">
                  <a:latin typeface="Arial Narrow" pitchFamily="34" charset="0"/>
                </a:rPr>
                <a:t>½ package of chickpea, bay leaves (2 pcs), a bigger onion, 3-4 cloves of garlic , ½ glass of fat-free mayonnaise, olive oil, salt, parsley leaves, the juice of 1 lemon, 2  tbsp of mustard, spreadable </a:t>
              </a:r>
              <a:r>
                <a:rPr lang="sk-SK" sz="2800" dirty="0" smtClean="0">
                  <a:latin typeface="Arial Narrow" pitchFamily="34" charset="0"/>
                </a:rPr>
                <a:t>butter.</a:t>
              </a:r>
              <a:endParaRPr lang="sk-SK" sz="2800" dirty="0">
                <a:latin typeface="Arial Narrow" pitchFamily="34" charset="0"/>
              </a:endParaRPr>
            </a:p>
          </p:txBody>
        </p:sp>
        <p:pic>
          <p:nvPicPr>
            <p:cNvPr id="26" name="Zástupný symbol obsahu 3" descr="cicerova-pomazank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831" y="1844824"/>
              <a:ext cx="3240360" cy="2430270"/>
            </a:xfrm>
            <a:prstGeom prst="rect">
              <a:avLst/>
            </a:prstGeom>
            <a:ln>
              <a:noFill/>
            </a:ln>
            <a:effectLst>
              <a:softEdge rad="112500"/>
            </a:effectLst>
          </p:spPr>
        </p:pic>
        <p:sp>
          <p:nvSpPr>
            <p:cNvPr id="27" name="Rectangle 26"/>
            <p:cNvSpPr/>
            <p:nvPr/>
          </p:nvSpPr>
          <p:spPr>
            <a:xfrm>
              <a:off x="251521" y="4509120"/>
              <a:ext cx="8695046"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sk-SK" sz="2000" b="1" i="1" u="sng" dirty="0">
                  <a:latin typeface="Arial Narrow" pitchFamily="34" charset="0"/>
                </a:rPr>
                <a:t>The procedure:  </a:t>
              </a:r>
              <a:r>
                <a:rPr lang="sk-SK" sz="2000" i="1" dirty="0">
                  <a:latin typeface="Arial Narrow" pitchFamily="34" charset="0"/>
                </a:rPr>
                <a:t> Soak chickpea in salt water for 12 hours a day ahead, the  following day pour off the water and cook with 2 pcs of bay leaves. Drain and allow to cool. Mix all of the above mentioned ingredients in a blender – start with liquid ones and add gradually the handful of chickpeas. Leave some chickpeas for decoration. Stir to a smooth spread in a blender. Feel free to add the juice of the whole lemon and two tablespoons of mustard. It tastes great with a red onion ,and of course, with other fresh vegetables as well.</a:t>
              </a:r>
            </a:p>
          </p:txBody>
        </p:sp>
      </p:grpSp>
      <p:grpSp>
        <p:nvGrpSpPr>
          <p:cNvPr id="28" name="Group 27"/>
          <p:cNvGrpSpPr/>
          <p:nvPr/>
        </p:nvGrpSpPr>
        <p:grpSpPr>
          <a:xfrm>
            <a:off x="321069" y="1383420"/>
            <a:ext cx="8571411" cy="5064692"/>
            <a:chOff x="360192" y="1293011"/>
            <a:chExt cx="8571411" cy="4935372"/>
          </a:xfrm>
        </p:grpSpPr>
        <p:sp>
          <p:nvSpPr>
            <p:cNvPr id="29" name="Rectangle 28"/>
            <p:cNvSpPr/>
            <p:nvPr/>
          </p:nvSpPr>
          <p:spPr>
            <a:xfrm>
              <a:off x="360193" y="1293011"/>
              <a:ext cx="4366901" cy="646331"/>
            </a:xfrm>
            <a:prstGeom prst="rect">
              <a:avLst/>
            </a:prstGeom>
          </p:spPr>
          <p:txBody>
            <a:bodyPr wrap="none">
              <a:spAutoFit/>
            </a:bodyPr>
            <a:lstStyle/>
            <a:p>
              <a:r>
                <a:rPr lang="sk-SK" sz="3600" b="1" i="1" dirty="0">
                  <a:solidFill>
                    <a:srgbClr val="FF0000"/>
                  </a:solidFill>
                  <a:latin typeface="Arial Narrow" pitchFamily="34" charset="0"/>
                </a:rPr>
                <a:t>Baked stuffed potatoes</a:t>
              </a:r>
            </a:p>
          </p:txBody>
        </p:sp>
        <p:sp>
          <p:nvSpPr>
            <p:cNvPr id="30" name="Content Placeholder 2"/>
            <p:cNvSpPr txBox="1">
              <a:spLocks/>
            </p:cNvSpPr>
            <p:nvPr/>
          </p:nvSpPr>
          <p:spPr>
            <a:xfrm>
              <a:off x="360192" y="1939343"/>
              <a:ext cx="5075903" cy="21090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k-SK" sz="2400" b="1" dirty="0">
                  <a:latin typeface="Arial Narrow" pitchFamily="34" charset="0"/>
                </a:rPr>
                <a:t>We need: </a:t>
              </a:r>
              <a:r>
                <a:rPr lang="sk-SK" sz="2400" dirty="0">
                  <a:latin typeface="Arial Narrow" pitchFamily="34" charset="0"/>
                  <a:cs typeface="Arial" pitchFamily="34" charset="0"/>
                </a:rPr>
                <a:t>6 pcs of potatoes, 1pcs of onion, 150 ml of sour cream, 200 g of cheese eidam block, 100 g bacon, 1 cup of olive oil, a hadful of chopped chives, 2 cloves of garlic, ground cumin, black pepper, salt to </a:t>
              </a:r>
              <a:r>
                <a:rPr lang="sk-SK" sz="2400" dirty="0" smtClean="0">
                  <a:latin typeface="Arial Narrow" pitchFamily="34" charset="0"/>
                  <a:cs typeface="Arial" pitchFamily="34" charset="0"/>
                </a:rPr>
                <a:t>taste.</a:t>
              </a:r>
              <a:endParaRPr lang="sk-SK" sz="2400" dirty="0">
                <a:latin typeface="Arial Narrow" pitchFamily="34" charset="0"/>
                <a:cs typeface="Arial" pitchFamily="34" charset="0"/>
              </a:endParaRPr>
            </a:p>
          </p:txBody>
        </p:sp>
        <p:sp>
          <p:nvSpPr>
            <p:cNvPr id="31" name="Rectangle 30"/>
            <p:cNvSpPr/>
            <p:nvPr/>
          </p:nvSpPr>
          <p:spPr>
            <a:xfrm>
              <a:off x="360193" y="4104725"/>
              <a:ext cx="8571410"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sk-SK" sz="2200" b="1" i="1" u="sng" dirty="0">
                  <a:latin typeface="Arial Narrow" pitchFamily="34" charset="0"/>
                </a:rPr>
                <a:t>The procedure: </a:t>
              </a:r>
              <a:r>
                <a:rPr lang="sk-SK" sz="2200" i="1" dirty="0">
                  <a:latin typeface="Arial Narrow" pitchFamily="34" charset="0"/>
                </a:rPr>
                <a:t>Cut tender boiled potatoes in their jackets on one side and press while hot to open them slightly. Filling: Fry the onion lightly in oil, then mix with sour cream, a pressed garlic, salt, ground cumin, and grated cheese in a bowl. Season with ground black pepper and mix well. Stuff the cavity of potatoes with the filling, sprinkle with cheese and cover with slices of bacon. Bake stuffed potatoes for about  10 min in an oven at 200 °C.  Garnish with chives.</a:t>
              </a:r>
            </a:p>
          </p:txBody>
        </p:sp>
        <p:pic>
          <p:nvPicPr>
            <p:cNvPr id="32" name="Zástupný symbol obsahu 3" descr="800X600__zapekane-plnene-zemiaky.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36095" y="1628311"/>
              <a:ext cx="3495507" cy="2420031"/>
            </a:xfrm>
            <a:prstGeom prst="rect">
              <a:avLst/>
            </a:prstGeom>
            <a:ln>
              <a:noFill/>
            </a:ln>
            <a:effectLst>
              <a:softEdge rad="112500"/>
            </a:effectLst>
          </p:spPr>
        </p:pic>
      </p:grpSp>
    </p:spTree>
    <p:extLst>
      <p:ext uri="{BB962C8B-B14F-4D97-AF65-F5344CB8AC3E}">
        <p14:creationId xmlns:p14="http://schemas.microsoft.com/office/powerpoint/2010/main" val="1140839745"/>
      </p:ext>
    </p:extLst>
  </p:cSld>
  <p:clrMapOvr>
    <a:masterClrMapping/>
  </p:clrMapOvr>
  <mc:AlternateContent xmlns:mc="http://schemas.openxmlformats.org/markup-compatibility/2006" xmlns:p14="http://schemas.microsoft.com/office/powerpoint/2010/main">
    <mc:Choice Requires="p14">
      <p:transition spd="slow" p14:dur="1250" advClick="0" advTm="25000">
        <p14:ripple/>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afterEffect">
                                  <p:stCondLst>
                                    <p:cond delay="7000"/>
                                  </p:stCondLst>
                                  <p:childTnLst>
                                    <p:anim calcmode="lin" valueType="num">
                                      <p:cBhvr additive="base">
                                        <p:cTn id="6" dur="500"/>
                                        <p:tgtEl>
                                          <p:spTgt spid="15"/>
                                        </p:tgtEl>
                                        <p:attrNameLst>
                                          <p:attrName>ppt_x</p:attrName>
                                        </p:attrNameLst>
                                      </p:cBhvr>
                                      <p:tavLst>
                                        <p:tav tm="0">
                                          <p:val>
                                            <p:strVal val="ppt_x"/>
                                          </p:val>
                                        </p:tav>
                                        <p:tav tm="100000">
                                          <p:val>
                                            <p:strVal val="0-ppt_w/2"/>
                                          </p:val>
                                        </p:tav>
                                      </p:tavLst>
                                    </p:anim>
                                    <p:anim calcmode="lin" valueType="num">
                                      <p:cBhvr additive="base">
                                        <p:cTn id="7" dur="500"/>
                                        <p:tgtEl>
                                          <p:spTgt spid="15"/>
                                        </p:tgtEl>
                                        <p:attrNameLst>
                                          <p:attrName>ppt_y</p:attrName>
                                        </p:attrNameLst>
                                      </p:cBhvr>
                                      <p:tavLst>
                                        <p:tav tm="0">
                                          <p:val>
                                            <p:strVal val="ppt_y"/>
                                          </p:val>
                                        </p:tav>
                                        <p:tav tm="100000">
                                          <p:val>
                                            <p:strVal val="ppt_y"/>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7500"/>
                            </p:stCondLst>
                            <p:childTnLst>
                              <p:par>
                                <p:cTn id="10" presetID="2" presetClass="entr" presetSubtype="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2" presetClass="exit" presetSubtype="8" fill="hold" nodeType="afterEffect">
                                  <p:stCondLst>
                                    <p:cond delay="7000"/>
                                  </p:stCondLst>
                                  <p:childTnLst>
                                    <p:anim calcmode="lin" valueType="num">
                                      <p:cBhvr additive="base">
                                        <p:cTn id="16" dur="500"/>
                                        <p:tgtEl>
                                          <p:spTgt spid="24"/>
                                        </p:tgtEl>
                                        <p:attrNameLst>
                                          <p:attrName>ppt_x</p:attrName>
                                        </p:attrNameLst>
                                      </p:cBhvr>
                                      <p:tavLst>
                                        <p:tav tm="0">
                                          <p:val>
                                            <p:strVal val="ppt_x"/>
                                          </p:val>
                                        </p:tav>
                                        <p:tav tm="100000">
                                          <p:val>
                                            <p:strVal val="0-ppt_w/2"/>
                                          </p:val>
                                        </p:tav>
                                      </p:tavLst>
                                    </p:anim>
                                    <p:anim calcmode="lin" valueType="num">
                                      <p:cBhvr additive="base">
                                        <p:cTn id="17" dur="500"/>
                                        <p:tgtEl>
                                          <p:spTgt spid="24"/>
                                        </p:tgtEl>
                                        <p:attrNameLst>
                                          <p:attrName>ppt_y</p:attrName>
                                        </p:attrNameLst>
                                      </p:cBhvr>
                                      <p:tavLst>
                                        <p:tav tm="0">
                                          <p:val>
                                            <p:strVal val="ppt_y"/>
                                          </p:val>
                                        </p:tav>
                                        <p:tav tm="100000">
                                          <p:val>
                                            <p:strVal val="ppt_y"/>
                                          </p:val>
                                        </p:tav>
                                      </p:tavLst>
                                    </p:anim>
                                    <p:set>
                                      <p:cBhvr>
                                        <p:cTn id="18" dur="1" fill="hold">
                                          <p:stCondLst>
                                            <p:cond delay="499"/>
                                          </p:stCondLst>
                                        </p:cTn>
                                        <p:tgtEl>
                                          <p:spTgt spid="24"/>
                                        </p:tgtEl>
                                        <p:attrNameLst>
                                          <p:attrName>style.visibility</p:attrName>
                                        </p:attrNameLst>
                                      </p:cBhvr>
                                      <p:to>
                                        <p:strVal val="hidden"/>
                                      </p:to>
                                    </p:set>
                                  </p:childTnLst>
                                </p:cTn>
                              </p:par>
                            </p:childTnLst>
                          </p:cTn>
                        </p:par>
                        <p:par>
                          <p:cTn id="19" fill="hold">
                            <p:stCondLst>
                              <p:cond delay="15500"/>
                            </p:stCondLst>
                            <p:childTnLst>
                              <p:par>
                                <p:cTn id="20" presetID="2" presetClass="entr" presetSubtype="2"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4422" y="1122167"/>
            <a:ext cx="8424136" cy="3823985"/>
            <a:chOff x="454422" y="1122167"/>
            <a:chExt cx="8424136" cy="3823985"/>
          </a:xfrm>
        </p:grpSpPr>
        <p:grpSp>
          <p:nvGrpSpPr>
            <p:cNvPr id="10" name="Group 9"/>
            <p:cNvGrpSpPr/>
            <p:nvPr/>
          </p:nvGrpSpPr>
          <p:grpSpPr>
            <a:xfrm>
              <a:off x="454422" y="1122167"/>
              <a:ext cx="3765957" cy="3760688"/>
              <a:chOff x="454422" y="1122167"/>
              <a:chExt cx="3765957" cy="3760688"/>
            </a:xfrm>
          </p:grpSpPr>
          <p:pic>
            <p:nvPicPr>
              <p:cNvPr id="9" name="Picture 4" descr="zv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7544" y="1122167"/>
                <a:ext cx="3752835" cy="3224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4422" y="4298080"/>
                <a:ext cx="2316660" cy="584775"/>
              </a:xfrm>
              <a:prstGeom prst="rect">
                <a:avLst/>
              </a:prstGeom>
            </p:spPr>
            <p:txBody>
              <a:bodyPr wrap="none">
                <a:spAutoFit/>
              </a:bodyPr>
              <a:lstStyle/>
              <a:p>
                <a:r>
                  <a:rPr lang="en-US" sz="3200" b="1" dirty="0" smtClean="0">
                    <a:solidFill>
                      <a:srgbClr val="FF0000"/>
                    </a:solidFill>
                    <a:latin typeface="Arial Narrow" pitchFamily="34" charset="0"/>
                  </a:rPr>
                  <a:t>Bred</a:t>
                </a:r>
                <a:r>
                  <a:rPr lang="sk-SK" sz="3200" b="1" dirty="0" smtClean="0">
                    <a:solidFill>
                      <a:srgbClr val="FF0000"/>
                    </a:solidFill>
                    <a:latin typeface="Arial Narrow" pitchFamily="34" charset="0"/>
                  </a:rPr>
                  <a:t> valaška</a:t>
                </a:r>
                <a:r>
                  <a:rPr lang="sk-SK" b="1" dirty="0" smtClean="0"/>
                  <a:t> </a:t>
                </a:r>
                <a:endParaRPr lang="sk-SK" b="1" dirty="0"/>
              </a:p>
            </p:txBody>
          </p:sp>
        </p:grpSp>
        <p:grpSp>
          <p:nvGrpSpPr>
            <p:cNvPr id="8" name="Group 7"/>
            <p:cNvGrpSpPr/>
            <p:nvPr/>
          </p:nvGrpSpPr>
          <p:grpSpPr>
            <a:xfrm>
              <a:off x="4644008" y="1122167"/>
              <a:ext cx="4234550" cy="3823985"/>
              <a:chOff x="4644008" y="1122167"/>
              <a:chExt cx="4234550" cy="3823985"/>
            </a:xfrm>
          </p:grpSpPr>
          <p:pic>
            <p:nvPicPr>
              <p:cNvPr id="13" name="Picture 2" descr="http://www.plemena-hz.szm.com/ov_koz_vobr/ciga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22167"/>
                <a:ext cx="4234550" cy="3175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Content Placeholder 2"/>
              <p:cNvSpPr txBox="1">
                <a:spLocks/>
              </p:cNvSpPr>
              <p:nvPr/>
            </p:nvSpPr>
            <p:spPr>
              <a:xfrm>
                <a:off x="4644008" y="4298080"/>
                <a:ext cx="3024336" cy="6480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k-SK" b="1" dirty="0" smtClean="0">
                    <a:solidFill>
                      <a:srgbClr val="FF0000"/>
                    </a:solidFill>
                    <a:latin typeface="Arial Narrow" pitchFamily="34" charset="0"/>
                  </a:rPr>
                  <a:t>Cigája</a:t>
                </a:r>
                <a:endParaRPr lang="sk-SK" b="1" dirty="0">
                  <a:solidFill>
                    <a:srgbClr val="FF0000"/>
                  </a:solidFill>
                  <a:latin typeface="Arial Narrow" pitchFamily="34" charset="0"/>
                </a:endParaRPr>
              </a:p>
            </p:txBody>
          </p:sp>
        </p:grpSp>
      </p:grpSp>
      <p:sp>
        <p:nvSpPr>
          <p:cNvPr id="2" name="Title 1"/>
          <p:cNvSpPr>
            <a:spLocks noGrp="1"/>
          </p:cNvSpPr>
          <p:nvPr>
            <p:ph type="title"/>
          </p:nvPr>
        </p:nvSpPr>
        <p:spPr>
          <a:xfrm>
            <a:off x="467544" y="0"/>
            <a:ext cx="8229600" cy="922114"/>
          </a:xfrm>
        </p:spPr>
        <p:txBody>
          <a:bodyPr>
            <a:normAutofit/>
          </a:bodyPr>
          <a:lstStyle/>
          <a:p>
            <a:r>
              <a:rPr lang="sk-SK" sz="5400" b="1" dirty="0">
                <a:ln>
                  <a:solidFill>
                    <a:srgbClr val="92D050"/>
                  </a:solidFill>
                </a:ln>
                <a:solidFill>
                  <a:srgbClr val="008000"/>
                </a:solidFill>
                <a:effectLst>
                  <a:reflection blurRad="6350" stA="55000" endA="300" endPos="45500" dir="5400000" sy="-100000" algn="bl" rotWithShape="0"/>
                </a:effectLst>
                <a:latin typeface="Arial Narrow CE"/>
              </a:rPr>
              <a:t>Sheep breeding</a:t>
            </a:r>
          </a:p>
        </p:txBody>
      </p:sp>
      <p:sp>
        <p:nvSpPr>
          <p:cNvPr id="6" name="Rectangle 5"/>
          <p:cNvSpPr/>
          <p:nvPr/>
        </p:nvSpPr>
        <p:spPr>
          <a:xfrm>
            <a:off x="338569" y="4862160"/>
            <a:ext cx="3881810" cy="1200329"/>
          </a:xfrm>
          <a:prstGeom prst="rect">
            <a:avLst/>
          </a:prstGeom>
        </p:spPr>
        <p:txBody>
          <a:bodyPr wrap="square">
            <a:spAutoFit/>
          </a:bodyPr>
          <a:lstStyle/>
          <a:p>
            <a:pPr marL="342900" indent="-342900">
              <a:buFont typeface="Wingdings" pitchFamily="2" charset="2"/>
              <a:buChar char="Ø"/>
            </a:pPr>
            <a:r>
              <a:rPr lang="sk-SK" sz="2400" dirty="0">
                <a:latin typeface="Arial Narrow" pitchFamily="34" charset="0"/>
              </a:rPr>
              <a:t>The most repesented breed</a:t>
            </a:r>
          </a:p>
          <a:p>
            <a:pPr marL="342900" indent="-342900">
              <a:buFont typeface="Wingdings" pitchFamily="2" charset="2"/>
              <a:buChar char="Ø"/>
            </a:pPr>
            <a:r>
              <a:rPr lang="sk-SK" sz="2400" dirty="0">
                <a:latin typeface="Arial Narrow" pitchFamily="34" charset="0"/>
              </a:rPr>
              <a:t>Product performance: 107 l of milk, 7,5% of fat</a:t>
            </a:r>
          </a:p>
        </p:txBody>
      </p:sp>
      <p:sp>
        <p:nvSpPr>
          <p:cNvPr id="15" name="Rectangle 14"/>
          <p:cNvSpPr/>
          <p:nvPr/>
        </p:nvSpPr>
        <p:spPr>
          <a:xfrm>
            <a:off x="4644008" y="4862159"/>
            <a:ext cx="4234550" cy="1569660"/>
          </a:xfrm>
          <a:prstGeom prst="rect">
            <a:avLst/>
          </a:prstGeom>
        </p:spPr>
        <p:txBody>
          <a:bodyPr wrap="square">
            <a:spAutoFit/>
          </a:bodyPr>
          <a:lstStyle/>
          <a:p>
            <a:pPr marL="285750" indent="-285750">
              <a:buFont typeface="Wingdings" pitchFamily="2" charset="2"/>
              <a:buChar char="Ø"/>
            </a:pPr>
            <a:r>
              <a:rPr lang="sk-SK" sz="2400" dirty="0">
                <a:latin typeface="Arial Narrow" pitchFamily="34" charset="0"/>
              </a:rPr>
              <a:t>One of the oldest black-headed breed</a:t>
            </a:r>
          </a:p>
          <a:p>
            <a:pPr marL="285750" indent="-285750">
              <a:buFont typeface="Wingdings" pitchFamily="2" charset="2"/>
              <a:buChar char="Ø"/>
            </a:pPr>
            <a:r>
              <a:rPr lang="sk-SK" sz="2400" dirty="0">
                <a:latin typeface="Arial Narrow" pitchFamily="34" charset="0"/>
              </a:rPr>
              <a:t>Product performance : 113 l of milk, 7,13% of fat</a:t>
            </a:r>
          </a:p>
        </p:txBody>
      </p:sp>
      <p:sp>
        <p:nvSpPr>
          <p:cNvPr id="16" name="Rectangle 15"/>
          <p:cNvSpPr/>
          <p:nvPr/>
        </p:nvSpPr>
        <p:spPr>
          <a:xfrm>
            <a:off x="179512" y="3068959"/>
            <a:ext cx="7520007" cy="646331"/>
          </a:xfrm>
          <a:prstGeom prst="rect">
            <a:avLst/>
          </a:prstGeom>
        </p:spPr>
        <p:txBody>
          <a:bodyPr wrap="none">
            <a:spAutoFit/>
          </a:bodyPr>
          <a:lstStyle/>
          <a:p>
            <a:r>
              <a:rPr lang="sk-SK" sz="3600" b="1" dirty="0">
                <a:ln>
                  <a:solidFill>
                    <a:srgbClr val="92D050"/>
                  </a:solidFill>
                </a:ln>
                <a:solidFill>
                  <a:srgbClr val="008000"/>
                </a:solidFill>
                <a:effectLst>
                  <a:reflection blurRad="6350" stA="55000" endA="300" endPos="45500" dir="5400000" sy="-100000" algn="bl" rotWithShape="0"/>
                </a:effectLst>
                <a:latin typeface="Arial Narrow CE"/>
              </a:rPr>
              <a:t>The products made of sheep milk</a:t>
            </a:r>
            <a:endParaRPr lang="sk-SK" sz="3600" dirty="0"/>
          </a:p>
        </p:txBody>
      </p:sp>
      <p:grpSp>
        <p:nvGrpSpPr>
          <p:cNvPr id="26" name="Group 25"/>
          <p:cNvGrpSpPr/>
          <p:nvPr/>
        </p:nvGrpSpPr>
        <p:grpSpPr>
          <a:xfrm>
            <a:off x="-215188" y="3813554"/>
            <a:ext cx="9328025" cy="3099352"/>
            <a:chOff x="0" y="634846"/>
            <a:chExt cx="9328025" cy="3099352"/>
          </a:xfrm>
        </p:grpSpPr>
        <p:pic>
          <p:nvPicPr>
            <p:cNvPr id="27" name="Picture 2" descr="C:\Users\stanislav.gaborik\Desktop\Projekt\Pictur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00" y="634846"/>
              <a:ext cx="9174125" cy="220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8" name="TextBox 27"/>
            <p:cNvSpPr txBox="1"/>
            <p:nvPr/>
          </p:nvSpPr>
          <p:spPr>
            <a:xfrm>
              <a:off x="3362941" y="2841646"/>
              <a:ext cx="2395433" cy="892552"/>
            </a:xfrm>
            <a:prstGeom prst="rect">
              <a:avLst/>
            </a:prstGeom>
            <a:noFill/>
          </p:spPr>
          <p:txBody>
            <a:bodyPr wrap="square" rtlCol="0">
              <a:spAutoFit/>
            </a:bodyPr>
            <a:lstStyle/>
            <a:p>
              <a:pPr algn="ctr"/>
              <a:r>
                <a:rPr lang="sk-SK" sz="3200" b="1" dirty="0" smtClean="0">
                  <a:solidFill>
                    <a:srgbClr val="FF0000"/>
                  </a:solidFill>
                  <a:latin typeface="Monotype Corsiva" pitchFamily="66" charset="0"/>
                </a:rPr>
                <a:t>Parenica</a:t>
              </a:r>
            </a:p>
            <a:p>
              <a:pPr algn="ctr"/>
              <a:r>
                <a:rPr lang="sk-SK" b="1" dirty="0" smtClean="0">
                  <a:solidFill>
                    <a:srgbClr val="FF0000"/>
                  </a:solidFill>
                  <a:latin typeface="Monotype Corsiva" pitchFamily="66" charset="0"/>
                </a:rPr>
                <a:t>„Steamed“ cheese</a:t>
              </a:r>
              <a:endParaRPr lang="sk-SK" sz="1600" b="1" dirty="0">
                <a:solidFill>
                  <a:srgbClr val="FF0000"/>
                </a:solidFill>
                <a:latin typeface="Monotype Corsiva" pitchFamily="66" charset="0"/>
              </a:endParaRPr>
            </a:p>
          </p:txBody>
        </p:sp>
        <p:sp>
          <p:nvSpPr>
            <p:cNvPr id="29" name="TextBox 28"/>
            <p:cNvSpPr txBox="1"/>
            <p:nvPr/>
          </p:nvSpPr>
          <p:spPr>
            <a:xfrm>
              <a:off x="0" y="2841646"/>
              <a:ext cx="3278765" cy="892552"/>
            </a:xfrm>
            <a:prstGeom prst="rect">
              <a:avLst/>
            </a:prstGeom>
            <a:noFill/>
          </p:spPr>
          <p:txBody>
            <a:bodyPr wrap="square" rtlCol="0">
              <a:spAutoFit/>
            </a:bodyPr>
            <a:lstStyle/>
            <a:p>
              <a:pPr algn="ctr"/>
              <a:r>
                <a:rPr lang="sk-SK" sz="3200" b="1" dirty="0" smtClean="0">
                  <a:solidFill>
                    <a:srgbClr val="FF0000"/>
                  </a:solidFill>
                  <a:latin typeface="Monotype Corsiva" pitchFamily="66" charset="0"/>
                </a:rPr>
                <a:t>Oštiepok</a:t>
              </a:r>
            </a:p>
            <a:p>
              <a:pPr algn="ctr"/>
              <a:r>
                <a:rPr lang="sk-SK" b="1" dirty="0" smtClean="0">
                  <a:solidFill>
                    <a:srgbClr val="FF0000"/>
                  </a:solidFill>
                  <a:latin typeface="Monotype Corsiva" pitchFamily="66" charset="0"/>
                </a:rPr>
                <a:t>A smoked sheep cheese</a:t>
              </a:r>
              <a:endParaRPr lang="sk-SK" sz="1600" b="1" dirty="0">
                <a:solidFill>
                  <a:srgbClr val="FF0000"/>
                </a:solidFill>
                <a:latin typeface="Monotype Corsiva" pitchFamily="66" charset="0"/>
              </a:endParaRPr>
            </a:p>
          </p:txBody>
        </p:sp>
        <p:sp>
          <p:nvSpPr>
            <p:cNvPr id="30" name="TextBox 29"/>
            <p:cNvSpPr txBox="1"/>
            <p:nvPr/>
          </p:nvSpPr>
          <p:spPr>
            <a:xfrm>
              <a:off x="5772377" y="2863558"/>
              <a:ext cx="3264119" cy="584775"/>
            </a:xfrm>
            <a:prstGeom prst="rect">
              <a:avLst/>
            </a:prstGeom>
            <a:noFill/>
          </p:spPr>
          <p:txBody>
            <a:bodyPr wrap="square" rtlCol="0">
              <a:spAutoFit/>
            </a:bodyPr>
            <a:lstStyle/>
            <a:p>
              <a:pPr algn="ctr"/>
              <a:r>
                <a:rPr lang="sk-SK" sz="3200" b="1" dirty="0" smtClean="0">
                  <a:solidFill>
                    <a:srgbClr val="FF0000"/>
                  </a:solidFill>
                  <a:latin typeface="Monotype Corsiva" pitchFamily="66" charset="0"/>
                </a:rPr>
                <a:t>Sheep Yogurt</a:t>
              </a:r>
              <a:endParaRPr lang="sk-SK" sz="3200" b="1" dirty="0">
                <a:solidFill>
                  <a:srgbClr val="FF0000"/>
                </a:solidFill>
                <a:latin typeface="Monotype Corsiva" pitchFamily="66" charset="0"/>
              </a:endParaRPr>
            </a:p>
          </p:txBody>
        </p:sp>
      </p:grpSp>
      <p:grpSp>
        <p:nvGrpSpPr>
          <p:cNvPr id="21" name="Group 20"/>
          <p:cNvGrpSpPr/>
          <p:nvPr/>
        </p:nvGrpSpPr>
        <p:grpSpPr>
          <a:xfrm>
            <a:off x="-46416" y="3813554"/>
            <a:ext cx="9180868" cy="3044446"/>
            <a:chOff x="-46416" y="3919119"/>
            <a:chExt cx="9180868" cy="3044446"/>
          </a:xfrm>
        </p:grpSpPr>
        <p:pic>
          <p:nvPicPr>
            <p:cNvPr id="22" name="Picture 3" descr="C:\Users\stanislav.gaborik\Desktop\Projekt\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 y="3919119"/>
              <a:ext cx="9180868" cy="2206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3" name="TextBox 22"/>
            <p:cNvSpPr txBox="1"/>
            <p:nvPr/>
          </p:nvSpPr>
          <p:spPr>
            <a:xfrm>
              <a:off x="-12682" y="6071013"/>
              <a:ext cx="3051325" cy="584775"/>
            </a:xfrm>
            <a:prstGeom prst="rect">
              <a:avLst/>
            </a:prstGeom>
            <a:noFill/>
          </p:spPr>
          <p:txBody>
            <a:bodyPr wrap="square" rtlCol="0">
              <a:spAutoFit/>
            </a:bodyPr>
            <a:lstStyle/>
            <a:p>
              <a:pPr algn="ctr"/>
              <a:r>
                <a:rPr lang="sk-SK" sz="3200" b="1" dirty="0" smtClean="0">
                  <a:solidFill>
                    <a:srgbClr val="FF0000"/>
                  </a:solidFill>
                  <a:latin typeface="Monotype Corsiva" pitchFamily="66" charset="0"/>
                </a:rPr>
                <a:t>Sheep  Cheese</a:t>
              </a:r>
              <a:endParaRPr lang="sk-SK" sz="2800" b="1" dirty="0">
                <a:solidFill>
                  <a:srgbClr val="FF0000"/>
                </a:solidFill>
                <a:latin typeface="Monotype Corsiva" pitchFamily="66" charset="0"/>
              </a:endParaRPr>
            </a:p>
          </p:txBody>
        </p:sp>
        <p:sp>
          <p:nvSpPr>
            <p:cNvPr id="24" name="TextBox 23"/>
            <p:cNvSpPr txBox="1"/>
            <p:nvPr/>
          </p:nvSpPr>
          <p:spPr>
            <a:xfrm>
              <a:off x="3278765" y="6071013"/>
              <a:ext cx="2708730" cy="892552"/>
            </a:xfrm>
            <a:prstGeom prst="rect">
              <a:avLst/>
            </a:prstGeom>
            <a:noFill/>
          </p:spPr>
          <p:txBody>
            <a:bodyPr wrap="square" rtlCol="0">
              <a:spAutoFit/>
            </a:bodyPr>
            <a:lstStyle/>
            <a:p>
              <a:pPr algn="ctr"/>
              <a:r>
                <a:rPr lang="sk-SK" sz="3200" b="1" dirty="0" smtClean="0">
                  <a:solidFill>
                    <a:srgbClr val="FF0000"/>
                  </a:solidFill>
                  <a:latin typeface="Monotype Corsiva" pitchFamily="66" charset="0"/>
                </a:rPr>
                <a:t>Žinčica</a:t>
              </a:r>
            </a:p>
            <a:p>
              <a:pPr algn="ctr"/>
              <a:r>
                <a:rPr lang="sk-SK" b="1" dirty="0" smtClean="0">
                  <a:solidFill>
                    <a:srgbClr val="FF0000"/>
                  </a:solidFill>
                  <a:latin typeface="Monotype Corsiva" pitchFamily="66" charset="0"/>
                </a:rPr>
                <a:t>A drink made of sheep milk</a:t>
              </a:r>
              <a:endParaRPr lang="sk-SK" b="1" dirty="0">
                <a:solidFill>
                  <a:srgbClr val="FF0000"/>
                </a:solidFill>
                <a:latin typeface="Monotype Corsiva" pitchFamily="66" charset="0"/>
              </a:endParaRPr>
            </a:p>
          </p:txBody>
        </p:sp>
        <p:sp>
          <p:nvSpPr>
            <p:cNvPr id="25" name="TextBox 24"/>
            <p:cNvSpPr txBox="1"/>
            <p:nvPr/>
          </p:nvSpPr>
          <p:spPr>
            <a:xfrm>
              <a:off x="6084169" y="6041969"/>
              <a:ext cx="3028668" cy="892552"/>
            </a:xfrm>
            <a:prstGeom prst="rect">
              <a:avLst/>
            </a:prstGeom>
            <a:noFill/>
          </p:spPr>
          <p:txBody>
            <a:bodyPr wrap="square" rtlCol="0">
              <a:spAutoFit/>
            </a:bodyPr>
            <a:lstStyle/>
            <a:p>
              <a:pPr algn="ctr"/>
              <a:r>
                <a:rPr lang="sk-SK" sz="3200" b="1" dirty="0" smtClean="0">
                  <a:solidFill>
                    <a:srgbClr val="FF0000"/>
                  </a:solidFill>
                  <a:latin typeface="Monotype Corsiva" pitchFamily="66" charset="0"/>
                </a:rPr>
                <a:t>Bryndza</a:t>
              </a:r>
            </a:p>
            <a:p>
              <a:pPr algn="ctr"/>
              <a:r>
                <a:rPr lang="sk-SK" sz="2000" b="1" dirty="0" smtClean="0">
                  <a:solidFill>
                    <a:srgbClr val="FF0000"/>
                  </a:solidFill>
                  <a:latin typeface="Monotype Corsiva" pitchFamily="66" charset="0"/>
                </a:rPr>
                <a:t>Sheep cheese</a:t>
              </a:r>
              <a:endParaRPr lang="sk-SK" sz="2000" b="1" dirty="0">
                <a:solidFill>
                  <a:srgbClr val="FF0000"/>
                </a:solidFill>
                <a:latin typeface="Monotype Corsiva" pitchFamily="66" charset="0"/>
              </a:endParaRPr>
            </a:p>
          </p:txBody>
        </p:sp>
      </p:grpSp>
      <p:grpSp>
        <p:nvGrpSpPr>
          <p:cNvPr id="31" name="Group 30"/>
          <p:cNvGrpSpPr/>
          <p:nvPr/>
        </p:nvGrpSpPr>
        <p:grpSpPr>
          <a:xfrm>
            <a:off x="223407" y="3782129"/>
            <a:ext cx="8772794" cy="3075870"/>
            <a:chOff x="-107849" y="3333039"/>
            <a:chExt cx="9204601" cy="3252478"/>
          </a:xfrm>
        </p:grpSpPr>
        <p:pic>
          <p:nvPicPr>
            <p:cNvPr id="32" name="Picture 3" descr="C:\Users\stanislav.gaborik\Desktop\Projekt\Picture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9" y="3333039"/>
              <a:ext cx="9143245" cy="2645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3" name="Content Placeholder 2"/>
            <p:cNvSpPr txBox="1">
              <a:spLocks/>
            </p:cNvSpPr>
            <p:nvPr/>
          </p:nvSpPr>
          <p:spPr>
            <a:xfrm>
              <a:off x="-31759" y="6048594"/>
              <a:ext cx="9128511" cy="5369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sk-SK" b="1" dirty="0" smtClean="0">
                  <a:solidFill>
                    <a:srgbClr val="FF0000"/>
                  </a:solidFill>
                  <a:latin typeface="Monotype Corsiva" pitchFamily="66" charset="0"/>
                </a:rPr>
                <a:t>The cakes made of sheep cheese</a:t>
              </a:r>
              <a:endParaRPr lang="sk-SK" b="1" dirty="0">
                <a:solidFill>
                  <a:srgbClr val="FF0000"/>
                </a:solidFill>
                <a:latin typeface="Monotype Corsiva" pitchFamily="66" charset="0"/>
              </a:endParaRPr>
            </a:p>
          </p:txBody>
        </p:sp>
      </p:grpSp>
    </p:spTree>
    <p:extLst>
      <p:ext uri="{BB962C8B-B14F-4D97-AF65-F5344CB8AC3E}">
        <p14:creationId xmlns:p14="http://schemas.microsoft.com/office/powerpoint/2010/main" val="275840090"/>
      </p:ext>
    </p:extLst>
  </p:cSld>
  <p:clrMapOvr>
    <a:masterClrMapping/>
  </p:clrMapOvr>
  <mc:AlternateContent xmlns:mc="http://schemas.openxmlformats.org/markup-compatibility/2006" xmlns:p14="http://schemas.microsoft.com/office/powerpoint/2010/main">
    <mc:Choice Requires="p14">
      <p:transition spd="slow" p14:dur="1250" advClick="0" advTm="22000">
        <p14:rippl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4000"/>
                                  </p:stCondLst>
                                  <p:childTnLst>
                                    <p:animScale>
                                      <p:cBhvr>
                                        <p:cTn id="6" dur="2000" fill="hold"/>
                                        <p:tgtEl>
                                          <p:spTgt spid="11"/>
                                        </p:tgtEl>
                                      </p:cBhvr>
                                      <p:by x="50000" y="50000"/>
                                    </p:animScale>
                                  </p:childTnLst>
                                </p:cTn>
                              </p:par>
                              <p:par>
                                <p:cTn id="7" presetID="64" presetClass="path" presetSubtype="0" accel="50000" decel="50000" fill="hold" nodeType="withEffect">
                                  <p:stCondLst>
                                    <p:cond delay="4000"/>
                                  </p:stCondLst>
                                  <p:childTnLst>
                                    <p:animMotion origin="layout" path="M 0 0 L 0 -0.25 E" pathEditMode="relative" ptsTypes="">
                                      <p:cBhvr>
                                        <p:cTn id="8" dur="2000" fill="hold"/>
                                        <p:tgtEl>
                                          <p:spTgt spid="11"/>
                                        </p:tgtEl>
                                        <p:attrNameLst>
                                          <p:attrName>ppt_x</p:attrName>
                                          <p:attrName>ppt_y</p:attrName>
                                        </p:attrNameLst>
                                      </p:cBhvr>
                                    </p:animMotion>
                                  </p:childTnLst>
                                </p:cTn>
                              </p:par>
                            </p:childTnLst>
                          </p:cTn>
                        </p:par>
                        <p:par>
                          <p:cTn id="9" fill="hold">
                            <p:stCondLst>
                              <p:cond delay="6000"/>
                            </p:stCondLst>
                            <p:childTnLst>
                              <p:par>
                                <p:cTn id="10" presetID="22" presetClass="exit" presetSubtype="4" fill="hold" grpId="0" nodeType="after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6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7000"/>
                            </p:stCondLst>
                            <p:childTnLst>
                              <p:par>
                                <p:cTn id="21" presetID="2" presetClass="entr" presetSubtype="2" fill="hold" nodeType="afterEffect">
                                  <p:stCondLst>
                                    <p:cond delay="2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7750"/>
                            </p:stCondLst>
                            <p:childTnLst>
                              <p:par>
                                <p:cTn id="26" presetID="2" presetClass="exit" presetSubtype="8" fill="hold" nodeType="afterEffect">
                                  <p:stCondLst>
                                    <p:cond delay="4000"/>
                                  </p:stCondLst>
                                  <p:childTnLst>
                                    <p:anim calcmode="lin" valueType="num">
                                      <p:cBhvr additive="base">
                                        <p:cTn id="27" dur="500"/>
                                        <p:tgtEl>
                                          <p:spTgt spid="21"/>
                                        </p:tgtEl>
                                        <p:attrNameLst>
                                          <p:attrName>ppt_x</p:attrName>
                                        </p:attrNameLst>
                                      </p:cBhvr>
                                      <p:tavLst>
                                        <p:tav tm="0">
                                          <p:val>
                                            <p:strVal val="ppt_x"/>
                                          </p:val>
                                        </p:tav>
                                        <p:tav tm="100000">
                                          <p:val>
                                            <p:strVal val="0-ppt_w/2"/>
                                          </p:val>
                                        </p:tav>
                                      </p:tavLst>
                                    </p:anim>
                                    <p:anim calcmode="lin" valueType="num">
                                      <p:cBhvr additive="base">
                                        <p:cTn id="28" dur="500"/>
                                        <p:tgtEl>
                                          <p:spTgt spid="21"/>
                                        </p:tgtEl>
                                        <p:attrNameLst>
                                          <p:attrName>ppt_y</p:attrName>
                                        </p:attrNameLst>
                                      </p:cBhvr>
                                      <p:tavLst>
                                        <p:tav tm="0">
                                          <p:val>
                                            <p:strVal val="ppt_y"/>
                                          </p:val>
                                        </p:tav>
                                        <p:tav tm="100000">
                                          <p:val>
                                            <p:strVal val="ppt_y"/>
                                          </p:val>
                                        </p:tav>
                                      </p:tavLst>
                                    </p:anim>
                                    <p:set>
                                      <p:cBhvr>
                                        <p:cTn id="29" dur="1" fill="hold">
                                          <p:stCondLst>
                                            <p:cond delay="499"/>
                                          </p:stCondLst>
                                        </p:cTn>
                                        <p:tgtEl>
                                          <p:spTgt spid="21"/>
                                        </p:tgtEl>
                                        <p:attrNameLst>
                                          <p:attrName>style.visibility</p:attrName>
                                        </p:attrNameLst>
                                      </p:cBhvr>
                                      <p:to>
                                        <p:strVal val="hidden"/>
                                      </p:to>
                                    </p:set>
                                  </p:childTnLst>
                                </p:cTn>
                              </p:par>
                              <p:par>
                                <p:cTn id="30" presetID="2" presetClass="entr" presetSubtype="2" fill="hold" nodeType="withEffect">
                                  <p:stCondLst>
                                    <p:cond delay="400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12250"/>
                            </p:stCondLst>
                            <p:childTnLst>
                              <p:par>
                                <p:cTn id="35" presetID="2" presetClass="exit" presetSubtype="8" fill="hold" nodeType="afterEffect">
                                  <p:stCondLst>
                                    <p:cond delay="4000"/>
                                  </p:stCondLst>
                                  <p:childTnLst>
                                    <p:anim calcmode="lin" valueType="num">
                                      <p:cBhvr additive="base">
                                        <p:cTn id="36" dur="500"/>
                                        <p:tgtEl>
                                          <p:spTgt spid="26"/>
                                        </p:tgtEl>
                                        <p:attrNameLst>
                                          <p:attrName>ppt_x</p:attrName>
                                        </p:attrNameLst>
                                      </p:cBhvr>
                                      <p:tavLst>
                                        <p:tav tm="0">
                                          <p:val>
                                            <p:strVal val="ppt_x"/>
                                          </p:val>
                                        </p:tav>
                                        <p:tav tm="100000">
                                          <p:val>
                                            <p:strVal val="0-ppt_w/2"/>
                                          </p:val>
                                        </p:tav>
                                      </p:tavLst>
                                    </p:anim>
                                    <p:anim calcmode="lin" valueType="num">
                                      <p:cBhvr additive="base">
                                        <p:cTn id="37" dur="500"/>
                                        <p:tgtEl>
                                          <p:spTgt spid="26"/>
                                        </p:tgtEl>
                                        <p:attrNameLst>
                                          <p:attrName>ppt_y</p:attrName>
                                        </p:attrNameLst>
                                      </p:cBhvr>
                                      <p:tavLst>
                                        <p:tav tm="0">
                                          <p:val>
                                            <p:strVal val="ppt_y"/>
                                          </p:val>
                                        </p:tav>
                                        <p:tav tm="100000">
                                          <p:val>
                                            <p:strVal val="ppt_y"/>
                                          </p:val>
                                        </p:tav>
                                      </p:tavLst>
                                    </p:anim>
                                    <p:set>
                                      <p:cBhvr>
                                        <p:cTn id="38" dur="1" fill="hold">
                                          <p:stCondLst>
                                            <p:cond delay="499"/>
                                          </p:stCondLst>
                                        </p:cTn>
                                        <p:tgtEl>
                                          <p:spTgt spid="26"/>
                                        </p:tgtEl>
                                        <p:attrNameLst>
                                          <p:attrName>style.visibility</p:attrName>
                                        </p:attrNameLst>
                                      </p:cBhvr>
                                      <p:to>
                                        <p:strVal val="hidden"/>
                                      </p:to>
                                    </p:set>
                                  </p:childTnLst>
                                </p:cTn>
                              </p:par>
                              <p:par>
                                <p:cTn id="39" presetID="2" presetClass="entr" presetSubtype="2" fill="hold" nodeType="withEffect">
                                  <p:stCondLst>
                                    <p:cond delay="400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1+#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77630" y="1468348"/>
            <a:ext cx="8466135" cy="3182916"/>
            <a:chOff x="277630" y="1468348"/>
            <a:chExt cx="8466135" cy="3182916"/>
          </a:xfrm>
        </p:grpSpPr>
        <p:grpSp>
          <p:nvGrpSpPr>
            <p:cNvPr id="13" name="Group 12"/>
            <p:cNvGrpSpPr/>
            <p:nvPr/>
          </p:nvGrpSpPr>
          <p:grpSpPr>
            <a:xfrm>
              <a:off x="4698042" y="1468348"/>
              <a:ext cx="4045723" cy="3182915"/>
              <a:chOff x="4698042" y="1468348"/>
              <a:chExt cx="4045723" cy="3182915"/>
            </a:xfrm>
          </p:grpSpPr>
          <p:pic>
            <p:nvPicPr>
              <p:cNvPr id="5" name="Zástupný symbol obsahu 3" descr="pinzgauske.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98042" y="1468348"/>
                <a:ext cx="4045723" cy="2599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4924339" y="4066488"/>
                <a:ext cx="3752950" cy="584775"/>
              </a:xfrm>
              <a:prstGeom prst="rect">
                <a:avLst/>
              </a:prstGeom>
            </p:spPr>
            <p:txBody>
              <a:bodyPr wrap="none">
                <a:spAutoFit/>
              </a:bodyPr>
              <a:lstStyle/>
              <a:p>
                <a:r>
                  <a:rPr lang="sk-SK" altLang="sk-SK" sz="3200" b="1" dirty="0">
                    <a:solidFill>
                      <a:srgbClr val="FF0000"/>
                    </a:solidFill>
                    <a:latin typeface="Arial Narrow" pitchFamily="34" charset="0"/>
                  </a:rPr>
                  <a:t>Slovenský</a:t>
                </a:r>
                <a:r>
                  <a:rPr lang="sk-SK" altLang="sk-SK" sz="2400" b="1" dirty="0">
                    <a:solidFill>
                      <a:srgbClr val="FF0000"/>
                    </a:solidFill>
                    <a:latin typeface="Arial Narrow" pitchFamily="34" charset="0"/>
                  </a:rPr>
                  <a:t> </a:t>
                </a:r>
                <a:r>
                  <a:rPr lang="sk-SK" altLang="sk-SK" sz="3200" b="1" dirty="0">
                    <a:solidFill>
                      <a:srgbClr val="FF0000"/>
                    </a:solidFill>
                    <a:latin typeface="Arial Narrow" pitchFamily="34" charset="0"/>
                  </a:rPr>
                  <a:t>pinzgauský</a:t>
                </a:r>
                <a:endParaRPr lang="sk-SK" sz="2400" b="1" dirty="0">
                  <a:solidFill>
                    <a:srgbClr val="FF0000"/>
                  </a:solidFill>
                  <a:latin typeface="Arial Narrow" pitchFamily="34" charset="0"/>
                </a:endParaRPr>
              </a:p>
            </p:txBody>
          </p:sp>
        </p:grpSp>
        <p:grpSp>
          <p:nvGrpSpPr>
            <p:cNvPr id="11" name="Group 10"/>
            <p:cNvGrpSpPr/>
            <p:nvPr/>
          </p:nvGrpSpPr>
          <p:grpSpPr>
            <a:xfrm>
              <a:off x="277630" y="1468348"/>
              <a:ext cx="4186432" cy="3182916"/>
              <a:chOff x="277630" y="1468348"/>
              <a:chExt cx="4186432" cy="3182916"/>
            </a:xfrm>
          </p:grpSpPr>
          <p:pic>
            <p:nvPicPr>
              <p:cNvPr id="4" name="Picture 4" descr="PICT003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a:xfrm>
                <a:off x="277630" y="1468348"/>
                <a:ext cx="4186432" cy="2599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453585" y="4066489"/>
                <a:ext cx="3830381" cy="584775"/>
              </a:xfrm>
              <a:prstGeom prst="rect">
                <a:avLst/>
              </a:prstGeom>
            </p:spPr>
            <p:txBody>
              <a:bodyPr wrap="square">
                <a:spAutoFit/>
              </a:bodyPr>
              <a:lstStyle/>
              <a:p>
                <a:r>
                  <a:rPr lang="sk-SK" sz="3200" b="1" dirty="0">
                    <a:solidFill>
                      <a:srgbClr val="FF0000"/>
                    </a:solidFill>
                    <a:latin typeface="Arial Narrow" pitchFamily="34" charset="0"/>
                  </a:rPr>
                  <a:t>Slovenský strakatý</a:t>
                </a:r>
              </a:p>
            </p:txBody>
          </p:sp>
        </p:grpSp>
      </p:grpSp>
      <p:sp>
        <p:nvSpPr>
          <p:cNvPr id="2" name="Title 1"/>
          <p:cNvSpPr>
            <a:spLocks noGrp="1"/>
          </p:cNvSpPr>
          <p:nvPr>
            <p:ph type="title"/>
          </p:nvPr>
        </p:nvSpPr>
        <p:spPr>
          <a:xfrm>
            <a:off x="586738" y="-99392"/>
            <a:ext cx="8229600" cy="1005986"/>
          </a:xfrm>
        </p:spPr>
        <p:txBody>
          <a:bodyPr>
            <a:normAutofit/>
          </a:bodyPr>
          <a:lstStyle/>
          <a:p>
            <a:r>
              <a:rPr lang="sk-SK" sz="5400" b="1" dirty="0">
                <a:ln>
                  <a:solidFill>
                    <a:srgbClr val="92D050"/>
                  </a:solidFill>
                </a:ln>
                <a:solidFill>
                  <a:srgbClr val="008000"/>
                </a:solidFill>
                <a:effectLst>
                  <a:reflection blurRad="6350" stA="55000" endA="300" endPos="45500" dir="5400000" sy="-100000" algn="bl" rotWithShape="0"/>
                </a:effectLst>
                <a:latin typeface="Arial Narrow CE"/>
              </a:rPr>
              <a:t>Beef cattle breeding</a:t>
            </a:r>
          </a:p>
        </p:txBody>
      </p:sp>
      <p:sp>
        <p:nvSpPr>
          <p:cNvPr id="3" name="Content Placeholder 2"/>
          <p:cNvSpPr>
            <a:spLocks noGrp="1"/>
          </p:cNvSpPr>
          <p:nvPr>
            <p:ph idx="1"/>
          </p:nvPr>
        </p:nvSpPr>
        <p:spPr>
          <a:xfrm>
            <a:off x="261010" y="6136047"/>
            <a:ext cx="8884913" cy="721953"/>
          </a:xfrm>
        </p:spPr>
        <p:txBody>
          <a:bodyPr>
            <a:normAutofit fontScale="92500" lnSpcReduction="10000"/>
          </a:bodyPr>
          <a:lstStyle/>
          <a:p>
            <a:pPr marL="0" indent="0">
              <a:buNone/>
            </a:pPr>
            <a:r>
              <a:rPr lang="sk-SK" sz="2400" dirty="0">
                <a:latin typeface="Arial Narrow" pitchFamily="34" charset="0"/>
              </a:rPr>
              <a:t>Product performance (milk): SVK – </a:t>
            </a:r>
            <a:r>
              <a:rPr lang="sk-SK" sz="2400" b="1" dirty="0">
                <a:latin typeface="Arial Narrow" pitchFamily="34" charset="0"/>
              </a:rPr>
              <a:t>7 500 kg</a:t>
            </a:r>
            <a:r>
              <a:rPr lang="sk-SK" sz="2400" dirty="0">
                <a:latin typeface="Arial Narrow" pitchFamily="34" charset="0"/>
              </a:rPr>
              <a:t>, Žilina Region – 6 551 kg, The District of Žilina – </a:t>
            </a:r>
            <a:r>
              <a:rPr lang="sk-SK" sz="2400" b="1" dirty="0">
                <a:latin typeface="Arial Narrow" pitchFamily="34" charset="0"/>
              </a:rPr>
              <a:t>5 838 kg</a:t>
            </a:r>
          </a:p>
        </p:txBody>
      </p:sp>
      <p:sp>
        <p:nvSpPr>
          <p:cNvPr id="9" name="Rectangle 8"/>
          <p:cNvSpPr/>
          <p:nvPr/>
        </p:nvSpPr>
        <p:spPr>
          <a:xfrm>
            <a:off x="3425097" y="945128"/>
            <a:ext cx="2545890" cy="523220"/>
          </a:xfrm>
          <a:prstGeom prst="rect">
            <a:avLst/>
          </a:prstGeom>
        </p:spPr>
        <p:txBody>
          <a:bodyPr wrap="none">
            <a:spAutoFit/>
          </a:bodyPr>
          <a:lstStyle/>
          <a:p>
            <a:r>
              <a:rPr lang="sk-SK" sz="2800" dirty="0">
                <a:solidFill>
                  <a:srgbClr val="FF0000"/>
                </a:solidFill>
                <a:latin typeface="Arial Narrow" pitchFamily="34" charset="0"/>
              </a:rPr>
              <a:t>Combined breeds</a:t>
            </a:r>
            <a:endParaRPr lang="sk-SK" sz="2400" dirty="0">
              <a:solidFill>
                <a:srgbClr val="FF0000"/>
              </a:solidFill>
              <a:latin typeface="Arial Narrow" pitchFamily="34" charset="0"/>
            </a:endParaRPr>
          </a:p>
        </p:txBody>
      </p:sp>
      <p:sp>
        <p:nvSpPr>
          <p:cNvPr id="10" name="Rectangle 9"/>
          <p:cNvSpPr/>
          <p:nvPr/>
        </p:nvSpPr>
        <p:spPr>
          <a:xfrm>
            <a:off x="4698042" y="4621705"/>
            <a:ext cx="4447881" cy="1421928"/>
          </a:xfrm>
          <a:prstGeom prst="rect">
            <a:avLst/>
          </a:prstGeom>
        </p:spPr>
        <p:txBody>
          <a:bodyPr wrap="square">
            <a:spAutoFit/>
          </a:bodyPr>
          <a:lstStyle/>
          <a:p>
            <a:pPr marL="342900" indent="-342900">
              <a:lnSpc>
                <a:spcPct val="90000"/>
              </a:lnSpc>
              <a:buFont typeface="Wingdings" pitchFamily="2" charset="2"/>
              <a:buChar char="Ø"/>
            </a:pPr>
            <a:r>
              <a:rPr lang="sk-SK" altLang="sk-SK" sz="2400" dirty="0">
                <a:latin typeface="Arial Narrow" pitchFamily="34" charset="0"/>
              </a:rPr>
              <a:t>The liveweight of a cow: 550 kg, of a bull: 800 – 900 kg</a:t>
            </a:r>
          </a:p>
          <a:p>
            <a:pPr marL="342900" indent="-342900">
              <a:lnSpc>
                <a:spcPct val="90000"/>
              </a:lnSpc>
              <a:buFont typeface="Wingdings" pitchFamily="2" charset="2"/>
              <a:buChar char="Ø"/>
            </a:pPr>
            <a:r>
              <a:rPr lang="sk-SK" altLang="sk-SK" sz="2400" dirty="0">
                <a:latin typeface="Arial Narrow" pitchFamily="34" charset="0"/>
              </a:rPr>
              <a:t>Milk production: 3 000 - 4 000 kg</a:t>
            </a:r>
          </a:p>
          <a:p>
            <a:pPr marL="342900" indent="-342900">
              <a:lnSpc>
                <a:spcPct val="90000"/>
              </a:lnSpc>
              <a:buFont typeface="Wingdings" pitchFamily="2" charset="2"/>
              <a:buChar char="Ø"/>
            </a:pPr>
            <a:r>
              <a:rPr lang="sk-SK" altLang="sk-SK" sz="2400" dirty="0">
                <a:latin typeface="Arial Narrow" pitchFamily="34" charset="0"/>
              </a:rPr>
              <a:t>Fat content: over  4 %</a:t>
            </a:r>
          </a:p>
        </p:txBody>
      </p:sp>
      <p:sp>
        <p:nvSpPr>
          <p:cNvPr id="12" name="Rectangle 11"/>
          <p:cNvSpPr/>
          <p:nvPr/>
        </p:nvSpPr>
        <p:spPr>
          <a:xfrm>
            <a:off x="250161" y="4606376"/>
            <a:ext cx="4213901" cy="1754326"/>
          </a:xfrm>
          <a:prstGeom prst="rect">
            <a:avLst/>
          </a:prstGeom>
        </p:spPr>
        <p:txBody>
          <a:bodyPr wrap="square">
            <a:spAutoFit/>
          </a:bodyPr>
          <a:lstStyle/>
          <a:p>
            <a:pPr marL="342900" indent="-342900">
              <a:lnSpc>
                <a:spcPct val="90000"/>
              </a:lnSpc>
              <a:buFont typeface="Wingdings" pitchFamily="2" charset="2"/>
              <a:buChar char="Ø"/>
            </a:pPr>
            <a:r>
              <a:rPr lang="sk-SK" altLang="sk-SK" sz="2400" dirty="0">
                <a:latin typeface="Arial Narrow" pitchFamily="34" charset="0"/>
              </a:rPr>
              <a:t>The liveweight of a cow: 650 kg, of a bull: 1100 kg</a:t>
            </a:r>
          </a:p>
          <a:p>
            <a:pPr marL="342900" indent="-342900">
              <a:lnSpc>
                <a:spcPct val="90000"/>
              </a:lnSpc>
              <a:buFont typeface="Wingdings" pitchFamily="2" charset="2"/>
              <a:buChar char="Ø"/>
            </a:pPr>
            <a:r>
              <a:rPr lang="sk-SK" altLang="sk-SK" sz="2400" dirty="0">
                <a:latin typeface="Arial Narrow" pitchFamily="34" charset="0"/>
              </a:rPr>
              <a:t>Milk production: 4 500 – 5500 kg</a:t>
            </a:r>
          </a:p>
          <a:p>
            <a:pPr marL="342900" indent="-342900">
              <a:lnSpc>
                <a:spcPct val="90000"/>
              </a:lnSpc>
              <a:buFont typeface="Wingdings" pitchFamily="2" charset="2"/>
              <a:buChar char="Ø"/>
            </a:pPr>
            <a:r>
              <a:rPr lang="sk-SK" altLang="sk-SK" sz="2400" dirty="0">
                <a:latin typeface="Arial Narrow" pitchFamily="34" charset="0"/>
              </a:rPr>
              <a:t>Fat content: over  4 %</a:t>
            </a:r>
          </a:p>
          <a:p>
            <a:pPr>
              <a:lnSpc>
                <a:spcPct val="90000"/>
              </a:lnSpc>
            </a:pPr>
            <a:endParaRPr lang="sk-SK" altLang="sk-SK" sz="2400" dirty="0">
              <a:latin typeface="Arial Narrow" pitchFamily="34" charset="0"/>
            </a:endParaRPr>
          </a:p>
        </p:txBody>
      </p:sp>
      <p:sp>
        <p:nvSpPr>
          <p:cNvPr id="16" name="Rectangle 15"/>
          <p:cNvSpPr/>
          <p:nvPr/>
        </p:nvSpPr>
        <p:spPr>
          <a:xfrm>
            <a:off x="23643" y="3467674"/>
            <a:ext cx="6308137" cy="584775"/>
          </a:xfrm>
          <a:prstGeom prst="rect">
            <a:avLst/>
          </a:prstGeom>
        </p:spPr>
        <p:txBody>
          <a:bodyPr wrap="none">
            <a:spAutoFit/>
          </a:bodyPr>
          <a:lstStyle/>
          <a:p>
            <a:r>
              <a:rPr lang="sk-SK" sz="3200" b="1" dirty="0">
                <a:ln>
                  <a:solidFill>
                    <a:srgbClr val="92D050"/>
                  </a:solidFill>
                </a:ln>
                <a:solidFill>
                  <a:srgbClr val="008000"/>
                </a:solidFill>
                <a:effectLst>
                  <a:reflection blurRad="6350" stA="55000" endA="300" endPos="45500" dir="5400000" sy="-100000" algn="bl" rotWithShape="0"/>
                </a:effectLst>
                <a:latin typeface="Arial Narrow CE"/>
              </a:rPr>
              <a:t>The products made of cow milk</a:t>
            </a:r>
            <a:endParaRPr lang="sk-SK" sz="3200" dirty="0"/>
          </a:p>
        </p:txBody>
      </p:sp>
      <p:pic>
        <p:nvPicPr>
          <p:cNvPr id="17" name="Zástupný symbol obsahu 3" descr="kozie-mlieko.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560" y="2626715"/>
            <a:ext cx="2592288" cy="1726844"/>
          </a:xfrm>
          <a:prstGeom prst="ellipse">
            <a:avLst/>
          </a:prstGeom>
          <a:ln>
            <a:noFill/>
          </a:ln>
          <a:effectLst>
            <a:softEdge rad="112500"/>
          </a:effectLst>
        </p:spPr>
      </p:pic>
      <p:grpSp>
        <p:nvGrpSpPr>
          <p:cNvPr id="24" name="Group 23"/>
          <p:cNvGrpSpPr/>
          <p:nvPr/>
        </p:nvGrpSpPr>
        <p:grpSpPr>
          <a:xfrm>
            <a:off x="536236" y="1258861"/>
            <a:ext cx="7649207" cy="5492141"/>
            <a:chOff x="558392" y="1267424"/>
            <a:chExt cx="7649207" cy="5492141"/>
          </a:xfrm>
        </p:grpSpPr>
        <p:pic>
          <p:nvPicPr>
            <p:cNvPr id="25" name="Zástupný symbol obsahu 3" descr="charolais-1024x68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392" y="1277975"/>
              <a:ext cx="3316367" cy="2221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descr="http://www.lesvachesdutour.com/wp-content/uploads/2012/07/Suzy-the-Blonde-DAquitaine.jpg">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858227" y="1267424"/>
              <a:ext cx="3349372" cy="22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7" name="Picture 5" descr="P1220568_750x56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4878093" y="3973344"/>
              <a:ext cx="3321486" cy="22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Obrázok 4" descr="59941limu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971" y="3991344"/>
              <a:ext cx="3303438" cy="219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28"/>
            <p:cNvSpPr/>
            <p:nvPr/>
          </p:nvSpPr>
          <p:spPr>
            <a:xfrm>
              <a:off x="601971" y="3145481"/>
              <a:ext cx="2125903" cy="707886"/>
            </a:xfrm>
            <a:prstGeom prst="rect">
              <a:avLst/>
            </a:prstGeom>
          </p:spPr>
          <p:txBody>
            <a:bodyPr wrap="none">
              <a:spAutoFit/>
            </a:bodyPr>
            <a:lstStyle/>
            <a:p>
              <a:r>
                <a:rPr lang="sk-SK" sz="2000" b="1" dirty="0" smtClean="0">
                  <a:solidFill>
                    <a:srgbClr val="FF0000"/>
                  </a:solidFill>
                  <a:latin typeface="Arial Narrow" pitchFamily="34" charset="0"/>
                </a:rPr>
                <a:t>Charolais </a:t>
              </a:r>
            </a:p>
            <a:p>
              <a:r>
                <a:rPr lang="sk-SK" sz="2000" b="1" dirty="0" smtClean="0">
                  <a:latin typeface="Arial Narrow" pitchFamily="34" charset="0"/>
                </a:rPr>
                <a:t>- </a:t>
              </a:r>
              <a:r>
                <a:rPr lang="sk-SK" sz="2000" dirty="0">
                  <a:latin typeface="Arial Narrow" pitchFamily="34" charset="0"/>
                </a:rPr>
                <a:t>c</a:t>
              </a:r>
              <a:r>
                <a:rPr lang="en-US" sz="2000" dirty="0" err="1" smtClean="0">
                  <a:latin typeface="Arial Narrow" pitchFamily="34" charset="0"/>
                </a:rPr>
                <a:t>arcass</a:t>
              </a:r>
              <a:r>
                <a:rPr lang="en-US" sz="2000" dirty="0" smtClean="0">
                  <a:latin typeface="Arial Narrow" pitchFamily="34" charset="0"/>
                </a:rPr>
                <a:t> </a:t>
              </a:r>
              <a:r>
                <a:rPr lang="sk-SK" sz="2000" dirty="0" smtClean="0">
                  <a:latin typeface="Arial Narrow" pitchFamily="34" charset="0"/>
                </a:rPr>
                <a:t>yield 68 % </a:t>
              </a:r>
              <a:endParaRPr lang="sk-SK" sz="2000" dirty="0">
                <a:latin typeface="Arial Narrow" pitchFamily="34" charset="0"/>
              </a:endParaRPr>
            </a:p>
          </p:txBody>
        </p:sp>
        <p:sp>
          <p:nvSpPr>
            <p:cNvPr id="30" name="Rectangle 29"/>
            <p:cNvSpPr/>
            <p:nvPr/>
          </p:nvSpPr>
          <p:spPr>
            <a:xfrm>
              <a:off x="661863" y="6021288"/>
              <a:ext cx="3243545" cy="707886"/>
            </a:xfrm>
            <a:prstGeom prst="rect">
              <a:avLst/>
            </a:prstGeom>
          </p:spPr>
          <p:txBody>
            <a:bodyPr wrap="square">
              <a:spAutoFit/>
            </a:bodyPr>
            <a:lstStyle/>
            <a:p>
              <a:r>
                <a:rPr lang="sk-SK" sz="2000" b="1" dirty="0" smtClean="0">
                  <a:solidFill>
                    <a:srgbClr val="FF0000"/>
                  </a:solidFill>
                  <a:latin typeface="Arial Narrow" pitchFamily="34" charset="0"/>
                </a:rPr>
                <a:t>Limousine </a:t>
              </a:r>
            </a:p>
            <a:p>
              <a:r>
                <a:rPr lang="sk-SK" sz="2000" b="1" dirty="0" smtClean="0">
                  <a:latin typeface="Arial Narrow" pitchFamily="34" charset="0"/>
                </a:rPr>
                <a:t>- </a:t>
              </a:r>
              <a:r>
                <a:rPr lang="sk-SK" sz="2000" dirty="0">
                  <a:latin typeface="Arial Narrow" pitchFamily="34" charset="0"/>
                </a:rPr>
                <a:t>c</a:t>
              </a:r>
              <a:r>
                <a:rPr lang="en-US" sz="2000" dirty="0" err="1">
                  <a:latin typeface="Arial Narrow" pitchFamily="34" charset="0"/>
                </a:rPr>
                <a:t>arcass</a:t>
              </a:r>
              <a:r>
                <a:rPr lang="en-US" sz="2000" dirty="0">
                  <a:latin typeface="Arial Narrow" pitchFamily="34" charset="0"/>
                </a:rPr>
                <a:t> </a:t>
              </a:r>
              <a:r>
                <a:rPr lang="sk-SK" sz="2000" dirty="0">
                  <a:latin typeface="Arial Narrow" pitchFamily="34" charset="0"/>
                </a:rPr>
                <a:t>yield 63 %</a:t>
              </a:r>
            </a:p>
          </p:txBody>
        </p:sp>
        <p:sp>
          <p:nvSpPr>
            <p:cNvPr id="31" name="Rectangle 30"/>
            <p:cNvSpPr/>
            <p:nvPr/>
          </p:nvSpPr>
          <p:spPr>
            <a:xfrm>
              <a:off x="4843707" y="3145481"/>
              <a:ext cx="2191626" cy="707886"/>
            </a:xfrm>
            <a:prstGeom prst="rect">
              <a:avLst/>
            </a:prstGeom>
          </p:spPr>
          <p:txBody>
            <a:bodyPr wrap="none">
              <a:spAutoFit/>
            </a:bodyPr>
            <a:lstStyle/>
            <a:p>
              <a:r>
                <a:rPr lang="sk-SK" sz="2000" b="1" dirty="0">
                  <a:solidFill>
                    <a:srgbClr val="FF0000"/>
                  </a:solidFill>
                  <a:latin typeface="Arial Narrow" pitchFamily="34" charset="0"/>
                </a:rPr>
                <a:t>Blonde D´Aquitaine </a:t>
              </a:r>
            </a:p>
            <a:p>
              <a:r>
                <a:rPr lang="sk-SK" sz="2000" b="1" dirty="0">
                  <a:solidFill>
                    <a:srgbClr val="FF0000"/>
                  </a:solidFill>
                  <a:latin typeface="Arial Narrow" pitchFamily="34" charset="0"/>
                </a:rPr>
                <a:t> </a:t>
              </a:r>
              <a:r>
                <a:rPr lang="sk-SK" sz="2000" dirty="0">
                  <a:latin typeface="Arial Narrow" pitchFamily="34" charset="0"/>
                </a:rPr>
                <a:t>- c</a:t>
              </a:r>
              <a:r>
                <a:rPr lang="en-US" sz="2000" dirty="0" err="1">
                  <a:latin typeface="Arial Narrow" pitchFamily="34" charset="0"/>
                </a:rPr>
                <a:t>arcass</a:t>
              </a:r>
              <a:r>
                <a:rPr lang="en-US" sz="2000" dirty="0">
                  <a:latin typeface="Arial Narrow" pitchFamily="34" charset="0"/>
                </a:rPr>
                <a:t> </a:t>
              </a:r>
              <a:r>
                <a:rPr lang="sk-SK" sz="2000" dirty="0">
                  <a:latin typeface="Arial Narrow" pitchFamily="34" charset="0"/>
                </a:rPr>
                <a:t>yield 67 %</a:t>
              </a:r>
            </a:p>
          </p:txBody>
        </p:sp>
        <p:sp>
          <p:nvSpPr>
            <p:cNvPr id="32" name="Rectangle 31"/>
            <p:cNvSpPr/>
            <p:nvPr/>
          </p:nvSpPr>
          <p:spPr>
            <a:xfrm>
              <a:off x="4933386" y="6051679"/>
              <a:ext cx="2068195" cy="707886"/>
            </a:xfrm>
            <a:prstGeom prst="rect">
              <a:avLst/>
            </a:prstGeom>
          </p:spPr>
          <p:txBody>
            <a:bodyPr wrap="none">
              <a:spAutoFit/>
            </a:bodyPr>
            <a:lstStyle/>
            <a:p>
              <a:r>
                <a:rPr lang="sk-SK" sz="2000" b="1" dirty="0" smtClean="0">
                  <a:solidFill>
                    <a:srgbClr val="FF0000"/>
                  </a:solidFill>
                  <a:latin typeface="Arial Narrow" pitchFamily="34" charset="0"/>
                </a:rPr>
                <a:t>Scottish Highland</a:t>
              </a:r>
              <a:endParaRPr lang="sk-SK" sz="2000" b="1" dirty="0">
                <a:solidFill>
                  <a:srgbClr val="FF0000"/>
                </a:solidFill>
                <a:latin typeface="Arial Narrow" pitchFamily="34" charset="0"/>
              </a:endParaRPr>
            </a:p>
            <a:p>
              <a:r>
                <a:rPr lang="sk-SK" sz="2000" dirty="0">
                  <a:latin typeface="Arial Narrow" pitchFamily="34" charset="0"/>
                </a:rPr>
                <a:t>- c</a:t>
              </a:r>
              <a:r>
                <a:rPr lang="en-US" sz="2000" dirty="0" err="1">
                  <a:latin typeface="Arial Narrow" pitchFamily="34" charset="0"/>
                </a:rPr>
                <a:t>arcass</a:t>
              </a:r>
              <a:r>
                <a:rPr lang="en-US" sz="2000" dirty="0">
                  <a:latin typeface="Arial Narrow" pitchFamily="34" charset="0"/>
                </a:rPr>
                <a:t> </a:t>
              </a:r>
              <a:r>
                <a:rPr lang="sk-SK" sz="2000" dirty="0">
                  <a:latin typeface="Arial Narrow" pitchFamily="34" charset="0"/>
                </a:rPr>
                <a:t>yield 61 %</a:t>
              </a:r>
            </a:p>
          </p:txBody>
        </p:sp>
      </p:grpSp>
      <p:sp>
        <p:nvSpPr>
          <p:cNvPr id="33" name="Rectangle 32"/>
          <p:cNvSpPr/>
          <p:nvPr/>
        </p:nvSpPr>
        <p:spPr>
          <a:xfrm>
            <a:off x="1043608" y="785828"/>
            <a:ext cx="7056783" cy="584775"/>
          </a:xfrm>
          <a:prstGeom prst="rect">
            <a:avLst/>
          </a:prstGeom>
        </p:spPr>
        <p:txBody>
          <a:bodyPr wrap="square">
            <a:spAutoFit/>
          </a:bodyPr>
          <a:lstStyle/>
          <a:p>
            <a:pPr algn="ctr"/>
            <a:r>
              <a:rPr lang="sk-SK" sz="3200" dirty="0">
                <a:solidFill>
                  <a:srgbClr val="FF0000"/>
                </a:solidFill>
                <a:latin typeface="Arial Narrow" pitchFamily="34" charset="0"/>
              </a:rPr>
              <a:t>Meat breeds</a:t>
            </a:r>
            <a:endParaRPr lang="sk-SK" sz="2800" dirty="0">
              <a:solidFill>
                <a:srgbClr val="FF0000"/>
              </a:solidFill>
              <a:latin typeface="Arial Narrow" pitchFamily="34" charset="0"/>
            </a:endParaRPr>
          </a:p>
        </p:txBody>
      </p:sp>
      <p:grpSp>
        <p:nvGrpSpPr>
          <p:cNvPr id="34" name="Group 33"/>
          <p:cNvGrpSpPr/>
          <p:nvPr/>
        </p:nvGrpSpPr>
        <p:grpSpPr>
          <a:xfrm>
            <a:off x="-152127" y="4259809"/>
            <a:ext cx="9298050" cy="2694063"/>
            <a:chOff x="-2134778" y="294469"/>
            <a:chExt cx="9298050" cy="2694063"/>
          </a:xfrm>
        </p:grpSpPr>
        <p:sp>
          <p:nvSpPr>
            <p:cNvPr id="35" name="Content Placeholder 2"/>
            <p:cNvSpPr txBox="1">
              <a:spLocks/>
            </p:cNvSpPr>
            <p:nvPr/>
          </p:nvSpPr>
          <p:spPr>
            <a:xfrm>
              <a:off x="2978610" y="2443192"/>
              <a:ext cx="1738536" cy="48175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sk-SK" sz="3500" b="1" dirty="0" smtClean="0">
                  <a:solidFill>
                    <a:srgbClr val="FF0000"/>
                  </a:solidFill>
                  <a:latin typeface="Monotype Corsiva" pitchFamily="66" charset="0"/>
                </a:rPr>
                <a:t>Butter</a:t>
              </a:r>
              <a:endParaRPr lang="sk-SK" sz="2800" b="1" dirty="0">
                <a:solidFill>
                  <a:srgbClr val="FF0000"/>
                </a:solidFill>
                <a:latin typeface="Monotype Corsiva" pitchFamily="66" charset="0"/>
              </a:endParaRPr>
            </a:p>
          </p:txBody>
        </p:sp>
        <p:sp>
          <p:nvSpPr>
            <p:cNvPr id="36" name="Content Placeholder 2"/>
            <p:cNvSpPr txBox="1">
              <a:spLocks/>
            </p:cNvSpPr>
            <p:nvPr/>
          </p:nvSpPr>
          <p:spPr>
            <a:xfrm>
              <a:off x="-2134778" y="2365655"/>
              <a:ext cx="1584996" cy="6089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sk-SK" sz="2800" b="1" dirty="0" smtClean="0">
                  <a:solidFill>
                    <a:srgbClr val="FF0000"/>
                  </a:solidFill>
                  <a:latin typeface="Monotype Corsiva" pitchFamily="66" charset="0"/>
                </a:rPr>
                <a:t>Curd</a:t>
              </a:r>
              <a:endParaRPr lang="sk-SK" sz="2800" b="1" dirty="0">
                <a:solidFill>
                  <a:srgbClr val="FF0000"/>
                </a:solidFill>
                <a:latin typeface="Monotype Corsiva" pitchFamily="66" charset="0"/>
              </a:endParaRPr>
            </a:p>
          </p:txBody>
        </p:sp>
        <p:sp>
          <p:nvSpPr>
            <p:cNvPr id="37" name="Content Placeholder 2"/>
            <p:cNvSpPr txBox="1">
              <a:spLocks/>
            </p:cNvSpPr>
            <p:nvPr/>
          </p:nvSpPr>
          <p:spPr>
            <a:xfrm>
              <a:off x="-549782" y="2379601"/>
              <a:ext cx="3009514" cy="6089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sk-SK" sz="2800" b="1" dirty="0" smtClean="0">
                  <a:solidFill>
                    <a:srgbClr val="FF0000"/>
                  </a:solidFill>
                  <a:latin typeface="Monotype Corsiva" pitchFamily="66" charset="0"/>
                </a:rPr>
                <a:t>„Korbáčiky“</a:t>
              </a:r>
              <a:endParaRPr lang="sk-SK" sz="2800" b="1" dirty="0">
                <a:solidFill>
                  <a:srgbClr val="FF0000"/>
                </a:solidFill>
                <a:latin typeface="Monotype Corsiva" pitchFamily="66" charset="0"/>
              </a:endParaRPr>
            </a:p>
          </p:txBody>
        </p:sp>
        <p:sp>
          <p:nvSpPr>
            <p:cNvPr id="38" name="Content Placeholder 2"/>
            <p:cNvSpPr txBox="1">
              <a:spLocks/>
            </p:cNvSpPr>
            <p:nvPr/>
          </p:nvSpPr>
          <p:spPr>
            <a:xfrm>
              <a:off x="5056927" y="2393549"/>
              <a:ext cx="1942380" cy="5810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sk-SK" b="1" dirty="0" smtClean="0">
                  <a:solidFill>
                    <a:srgbClr val="FF0000"/>
                  </a:solidFill>
                  <a:latin typeface="Monotype Corsiva" pitchFamily="66" charset="0"/>
                </a:rPr>
                <a:t>Yogurt</a:t>
              </a:r>
              <a:endParaRPr lang="sk-SK" sz="2800" b="1" dirty="0">
                <a:solidFill>
                  <a:srgbClr val="FF0000"/>
                </a:solidFill>
                <a:latin typeface="Monotype Corsiva" pitchFamily="66" charset="0"/>
              </a:endParaRPr>
            </a:p>
          </p:txBody>
        </p:sp>
        <p:pic>
          <p:nvPicPr>
            <p:cNvPr id="39" name="Picture 2" descr="C:\Users\stanislav.gaborik\Desktop\Projekt\Picture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0728" y="294469"/>
              <a:ext cx="9144000" cy="2138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Tree>
    <p:extLst>
      <p:ext uri="{BB962C8B-B14F-4D97-AF65-F5344CB8AC3E}">
        <p14:creationId xmlns:p14="http://schemas.microsoft.com/office/powerpoint/2010/main" val="3068542201"/>
      </p:ext>
    </p:extLst>
  </p:cSld>
  <p:clrMapOvr>
    <a:masterClrMapping/>
  </p:clrMapOvr>
  <mc:AlternateContent xmlns:mc="http://schemas.openxmlformats.org/markup-compatibility/2006" xmlns:p14="http://schemas.microsoft.com/office/powerpoint/2010/main">
    <mc:Choice Requires="p14">
      <p:transition spd="slow" p14:dur="1250" advClick="0" advTm="26000">
        <p14:ripple/>
      </p:transition>
    </mc:Choice>
    <mc:Fallback xmlns="">
      <p:transition spd="slow"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4500"/>
                                  </p:stCondLst>
                                  <p:childTnLst>
                                    <p:animScale>
                                      <p:cBhvr>
                                        <p:cTn id="6" dur="2000" fill="hold"/>
                                        <p:tgtEl>
                                          <p:spTgt spid="14"/>
                                        </p:tgtEl>
                                      </p:cBhvr>
                                      <p:by x="50000" y="50000"/>
                                    </p:animScale>
                                  </p:childTnLst>
                                </p:cTn>
                              </p:par>
                              <p:par>
                                <p:cTn id="7" presetID="64" presetClass="path" presetSubtype="0" accel="50000" decel="50000" fill="hold" nodeType="withEffect">
                                  <p:stCondLst>
                                    <p:cond delay="4000"/>
                                  </p:stCondLst>
                                  <p:childTnLst>
                                    <p:animMotion origin="layout" path="M 8.33333E-7 -4.81481E-6 L -0.00104 -0.1875 " pathEditMode="relative" rAng="0" ptsTypes="AA">
                                      <p:cBhvr>
                                        <p:cTn id="8" dur="2000" fill="hold"/>
                                        <p:tgtEl>
                                          <p:spTgt spid="14"/>
                                        </p:tgtEl>
                                        <p:attrNameLst>
                                          <p:attrName>ppt_x</p:attrName>
                                          <p:attrName>ppt_y</p:attrName>
                                        </p:attrNameLst>
                                      </p:cBhvr>
                                      <p:rCtr x="-52" y="-9375"/>
                                    </p:animMotion>
                                  </p:childTnLst>
                                </p:cTn>
                              </p:par>
                            </p:childTnLst>
                          </p:cTn>
                        </p:par>
                        <p:par>
                          <p:cTn id="9" fill="hold">
                            <p:stCondLst>
                              <p:cond delay="6500"/>
                            </p:stCondLst>
                            <p:childTnLst>
                              <p:par>
                                <p:cTn id="10" presetID="22" presetClass="exit" presetSubtype="1" fill="hold" grpId="0" nodeType="afterEffect">
                                  <p:stCondLst>
                                    <p:cond delay="0"/>
                                  </p:stCondLst>
                                  <p:childTnLst>
                                    <p:animEffect transition="out" filter="wipe(up)">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xit" presetSubtype="1" fill="hold" grpId="0" nodeType="withEffect">
                                  <p:stCondLst>
                                    <p:cond delay="0"/>
                                  </p:stCondLst>
                                  <p:childTnLst>
                                    <p:animEffect transition="out" filter="wipe(up)">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
                                            <p:txEl>
                                              <p:pRg st="0" end="0"/>
                                            </p:txEl>
                                          </p:spTgt>
                                        </p:tgtEl>
                                      </p:cBhvr>
                                    </p:animEffect>
                                    <p:set>
                                      <p:cBhvr>
                                        <p:cTn id="18" dur="1" fill="hold">
                                          <p:stCondLst>
                                            <p:cond delay="499"/>
                                          </p:stCondLst>
                                        </p:cTn>
                                        <p:tgtEl>
                                          <p:spTgt spid="3">
                                            <p:txEl>
                                              <p:pRg st="0" end="0"/>
                                            </p:txEl>
                                          </p:spTgt>
                                        </p:tgtEl>
                                        <p:attrNameLst>
                                          <p:attrName>style.visibility</p:attrName>
                                        </p:attrNameLst>
                                      </p:cBhvr>
                                      <p:to>
                                        <p:strVal val="hidden"/>
                                      </p:to>
                                    </p:se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4" presetClass="entr" presetSubtype="16"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ox(in)">
                                      <p:cBhvr>
                                        <p:cTn id="28" dur="2000"/>
                                        <p:tgtEl>
                                          <p:spTgt spid="34"/>
                                        </p:tgtEl>
                                      </p:cBhvr>
                                    </p:animEffect>
                                  </p:childTnLst>
                                </p:cTn>
                              </p:par>
                            </p:childTnLst>
                          </p:cTn>
                        </p:par>
                        <p:par>
                          <p:cTn id="29" fill="hold">
                            <p:stCondLst>
                              <p:cond delay="9000"/>
                            </p:stCondLst>
                            <p:childTnLst>
                              <p:par>
                                <p:cTn id="30" presetID="4" presetClass="exit" presetSubtype="32" fill="hold" nodeType="afterEffect">
                                  <p:stCondLst>
                                    <p:cond delay="4000"/>
                                  </p:stCondLst>
                                  <p:childTnLst>
                                    <p:animEffect transition="out" filter="box(out)">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par>
                                <p:cTn id="33" presetID="10" presetClass="exit" presetSubtype="0" fill="hold" grpId="0" nodeType="withEffect">
                                  <p:stCondLst>
                                    <p:cond delay="400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grpId="1" nodeType="withEffect">
                                  <p:stCondLst>
                                    <p:cond delay="400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nodeType="withEffect">
                                  <p:stCondLst>
                                    <p:cond delay="4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400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par>
                          <p:cTn id="45" fill="hold">
                            <p:stCondLst>
                              <p:cond delay="15000"/>
                            </p:stCondLst>
                            <p:childTnLst>
                              <p:par>
                                <p:cTn id="46" presetID="10"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4"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ox(in)">
                                      <p:cBhvr>
                                        <p:cTn id="5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2" grpId="0"/>
      <p:bldP spid="16" grpId="0"/>
      <p:bldP spid="16" grpId="1"/>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
</p:tagLst>
</file>

<file path=ppt/tags/tag2.xml><?xml version="1.0" encoding="utf-8"?>
<p:tagLst xmlns:a="http://schemas.openxmlformats.org/drawingml/2006/main" xmlns:r="http://schemas.openxmlformats.org/officeDocument/2006/relationships" xmlns:p="http://schemas.openxmlformats.org/presentationml/2006/main">
  <p:tag name="TIMING" val="|0.6|2.1"/>
</p:tagLst>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1910</TotalTime>
  <Words>1212</Words>
  <Application>Microsoft Office PowerPoint</Application>
  <PresentationFormat>Prezentácia na obrazovke (4:3)</PresentationFormat>
  <Paragraphs>210</Paragraphs>
  <Slides>16</Slides>
  <Notes>5</Notes>
  <HiddenSlides>0</HiddenSlides>
  <MMClips>1</MMClips>
  <ScaleCrop>false</ScaleCrop>
  <HeadingPairs>
    <vt:vector size="4" baseType="variant">
      <vt:variant>
        <vt:lpstr>Motív</vt:lpstr>
      </vt:variant>
      <vt:variant>
        <vt:i4>1</vt:i4>
      </vt:variant>
      <vt:variant>
        <vt:lpstr>Nadpisy snímok</vt:lpstr>
      </vt:variant>
      <vt:variant>
        <vt:i4>16</vt:i4>
      </vt:variant>
    </vt:vector>
  </HeadingPairs>
  <TitlesOfParts>
    <vt:vector size="17" baseType="lpstr">
      <vt:lpstr>Motív Office</vt:lpstr>
      <vt:lpstr>The Secondary School of Agriculture &amp; Services in the Country </vt:lpstr>
      <vt:lpstr>HORNÉ POVAŽIE Region</vt:lpstr>
      <vt:lpstr>HORNÉ POVAŽIE Region</vt:lpstr>
      <vt:lpstr>The Structure of Land Resources</vt:lpstr>
      <vt:lpstr>Legumes and their importance</vt:lpstr>
      <vt:lpstr>Potatoes and their importance</vt:lpstr>
      <vt:lpstr> GOOD APPETITE </vt:lpstr>
      <vt:lpstr>Sheep breeding</vt:lpstr>
      <vt:lpstr>Beef cattle breeding</vt:lpstr>
      <vt:lpstr>THE Secondary school  of agriculture &amp; services In THE country </vt:lpstr>
      <vt:lpstr>BRANCHES of STUDY in the school year 2016/17</vt:lpstr>
      <vt:lpstr>2015 – 2016 OVERVIEW </vt:lpstr>
      <vt:lpstr>Prezentácia programu PowerPoint</vt:lpstr>
      <vt:lpstr>Modern learning classrooms and laboratories</vt:lpstr>
      <vt:lpstr>Some of the traditional school events</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KABINET1</dc:creator>
  <cp:lastModifiedBy>Sekretar</cp:lastModifiedBy>
  <cp:revision>322</cp:revision>
  <dcterms:created xsi:type="dcterms:W3CDTF">2016-01-11T09:15:31Z</dcterms:created>
  <dcterms:modified xsi:type="dcterms:W3CDTF">2016-06-07T11:03:13Z</dcterms:modified>
</cp:coreProperties>
</file>