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4" r:id="rId8"/>
    <p:sldId id="262" r:id="rId9"/>
    <p:sldId id="263" r:id="rId10"/>
  </p:sldIdLst>
  <p:sldSz cx="9144000" cy="6858000" type="screen4x3"/>
  <p:notesSz cx="6858000" cy="9947275"/>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368"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54BFC8C6-2190-4711-A719-BA3C935F21BB}" type="datetimeFigureOut">
              <a:rPr lang="sk-SK" smtClean="0"/>
              <a:pPr/>
              <a:t>15. 2. 2018</a:t>
            </a:fld>
            <a:endParaRPr lang="sk-SK"/>
          </a:p>
        </p:txBody>
      </p:sp>
      <p:sp>
        <p:nvSpPr>
          <p:cNvPr id="4" name="Zástupný symbol päty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160057B0-74DE-424B-B93C-13CF25640378}" type="slidenum">
              <a:rPr lang="sk-SK" smtClean="0"/>
              <a:pPr/>
              <a:t>‹#›</a:t>
            </a:fld>
            <a:endParaRPr lang="sk-SK"/>
          </a:p>
        </p:txBody>
      </p:sp>
    </p:spTree>
    <p:extLst>
      <p:ext uri="{BB962C8B-B14F-4D97-AF65-F5344CB8AC3E}">
        <p14:creationId xmlns:p14="http://schemas.microsoft.com/office/powerpoint/2010/main" val="2226647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B5DAA102-FD40-4B6D-B462-C0B7F8A7E2F7}" type="datetimeFigureOut">
              <a:rPr lang="sk-SK" smtClean="0"/>
              <a:pPr/>
              <a:t>15. 2. 2018</a:t>
            </a:fld>
            <a:endParaRPr lang="sk-SK"/>
          </a:p>
        </p:txBody>
      </p:sp>
      <p:sp>
        <p:nvSpPr>
          <p:cNvPr id="4" name="Zástupný symbol obrazu snímky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724956"/>
            <a:ext cx="5486400" cy="4476274"/>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247AADA2-AD05-4166-880E-73D371D7897B}" type="slidenum">
              <a:rPr lang="sk-SK" smtClean="0"/>
              <a:pPr/>
              <a:t>‹#›</a:t>
            </a:fld>
            <a:endParaRPr lang="sk-SK"/>
          </a:p>
        </p:txBody>
      </p:sp>
    </p:spTree>
    <p:extLst>
      <p:ext uri="{BB962C8B-B14F-4D97-AF65-F5344CB8AC3E}">
        <p14:creationId xmlns:p14="http://schemas.microsoft.com/office/powerpoint/2010/main" val="2198975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4" name="Zástupný symbol čísla snímky 3"/>
          <p:cNvSpPr>
            <a:spLocks noGrp="1"/>
          </p:cNvSpPr>
          <p:nvPr>
            <p:ph type="sldNum" sz="quarter" idx="10"/>
          </p:nvPr>
        </p:nvSpPr>
        <p:spPr/>
        <p:txBody>
          <a:bodyPr/>
          <a:lstStyle/>
          <a:p>
            <a:fld id="{247AADA2-AD05-4166-880E-73D371D7897B}" type="slidenum">
              <a:rPr lang="sk-SK" smtClean="0"/>
              <a:pPr/>
              <a:t>1</a:t>
            </a:fld>
            <a:endParaRPr lang="sk-SK"/>
          </a:p>
        </p:txBody>
      </p:sp>
    </p:spTree>
    <p:extLst>
      <p:ext uri="{BB962C8B-B14F-4D97-AF65-F5344CB8AC3E}">
        <p14:creationId xmlns:p14="http://schemas.microsoft.com/office/powerpoint/2010/main" val="4101961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4" name="Zástupný symbol čísla snímky 3"/>
          <p:cNvSpPr>
            <a:spLocks noGrp="1"/>
          </p:cNvSpPr>
          <p:nvPr>
            <p:ph type="sldNum" sz="quarter" idx="10"/>
          </p:nvPr>
        </p:nvSpPr>
        <p:spPr/>
        <p:txBody>
          <a:bodyPr/>
          <a:lstStyle/>
          <a:p>
            <a:fld id="{247AADA2-AD05-4166-880E-73D371D7897B}" type="slidenum">
              <a:rPr lang="sk-SK" smtClean="0"/>
              <a:pPr/>
              <a:t>2</a:t>
            </a:fld>
            <a:endParaRPr lang="sk-SK"/>
          </a:p>
        </p:txBody>
      </p:sp>
    </p:spTree>
    <p:extLst>
      <p:ext uri="{BB962C8B-B14F-4D97-AF65-F5344CB8AC3E}">
        <p14:creationId xmlns:p14="http://schemas.microsoft.com/office/powerpoint/2010/main" val="2586123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Kliknite sem a upravte štýl predlohy nadpisov.</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sk-SK"/>
          </a:p>
        </p:txBody>
      </p:sp>
      <p:sp>
        <p:nvSpPr>
          <p:cNvPr id="4" name="Zástupný symbol dátumu 3"/>
          <p:cNvSpPr>
            <a:spLocks noGrp="1"/>
          </p:cNvSpPr>
          <p:nvPr>
            <p:ph type="dt" sz="half" idx="10"/>
          </p:nvPr>
        </p:nvSpPr>
        <p:spPr/>
        <p:txBody>
          <a:bodyPr/>
          <a:lstStyle/>
          <a:p>
            <a:fld id="{E6EB9A1E-83EC-4131-8620-ADB32CE93883}" type="datetime1">
              <a:rPr lang="sk-SK" smtClean="0"/>
              <a:pPr/>
              <a:t>15. 2. 2018</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097E833-1774-472F-971B-727A8EECE111}" type="slidenum">
              <a:rPr lang="sk-SK" smtClean="0"/>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E70499C3-B23A-449D-B6B8-227C8D778216}" type="datetime1">
              <a:rPr lang="sk-SK" smtClean="0"/>
              <a:pPr/>
              <a:t>15. 2. 2018</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097E833-1774-472F-971B-727A8EECE111}"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Kliknite sem a upravte štýl predlohy nadpisov.</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8428BDAD-60E3-4330-BE26-0E2E1B883BB7}" type="datetime1">
              <a:rPr lang="sk-SK" smtClean="0"/>
              <a:pPr/>
              <a:t>15. 2. 2018</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097E833-1774-472F-971B-727A8EECE111}"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idx="1"/>
          </p:nvPr>
        </p:nvSpPr>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8ACE077F-2D59-4865-9A80-BCDB7F396C3C}" type="datetime1">
              <a:rPr lang="sk-SK" smtClean="0"/>
              <a:pPr/>
              <a:t>15. 2. 2018</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097E833-1774-472F-971B-727A8EECE111}"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Kliknite sem a upravte štýly predlohy textu.</a:t>
            </a:r>
          </a:p>
        </p:txBody>
      </p:sp>
      <p:sp>
        <p:nvSpPr>
          <p:cNvPr id="4" name="Zástupný symbol dátumu 3"/>
          <p:cNvSpPr>
            <a:spLocks noGrp="1"/>
          </p:cNvSpPr>
          <p:nvPr>
            <p:ph type="dt" sz="half" idx="10"/>
          </p:nvPr>
        </p:nvSpPr>
        <p:spPr/>
        <p:txBody>
          <a:bodyPr/>
          <a:lstStyle/>
          <a:p>
            <a:fld id="{311A435D-FEF0-4C3D-BDF3-755BFE3E69D3}" type="datetime1">
              <a:rPr lang="sk-SK" smtClean="0"/>
              <a:pPr/>
              <a:t>15. 2. 2018</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097E833-1774-472F-971B-727A8EECE111}" type="slidenum">
              <a:rPr lang="sk-SK" smtClean="0"/>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C91A22E0-3471-48FB-9E21-55F7D1536AE7}" type="datetime1">
              <a:rPr lang="sk-SK" smtClean="0"/>
              <a:pPr/>
              <a:t>15. 2. 2018</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3097E833-1774-472F-971B-727A8EECE111}"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Kliknite sem a upravte štýly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ABE137C5-1317-41C3-A33E-9872C0958748}" type="datetime1">
              <a:rPr lang="sk-SK" smtClean="0"/>
              <a:pPr/>
              <a:t>15. 2. 2018</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3097E833-1774-472F-971B-727A8EECE111}"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sk-SK"/>
          </a:p>
        </p:txBody>
      </p:sp>
      <p:sp>
        <p:nvSpPr>
          <p:cNvPr id="3" name="Zástupný symbol dátumu 2"/>
          <p:cNvSpPr>
            <a:spLocks noGrp="1"/>
          </p:cNvSpPr>
          <p:nvPr>
            <p:ph type="dt" sz="half" idx="10"/>
          </p:nvPr>
        </p:nvSpPr>
        <p:spPr/>
        <p:txBody>
          <a:bodyPr/>
          <a:lstStyle/>
          <a:p>
            <a:fld id="{7A2F24BC-15D2-488D-A812-507B8F735D2A}" type="datetime1">
              <a:rPr lang="sk-SK" smtClean="0"/>
              <a:pPr/>
              <a:t>15. 2. 2018</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3097E833-1774-472F-971B-727A8EECE111}"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FDE45A3E-EAD9-46BB-B4DD-D55380FAC60B}" type="datetime1">
              <a:rPr lang="sk-SK" smtClean="0"/>
              <a:pPr/>
              <a:t>15. 2. 2018</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3097E833-1774-472F-971B-727A8EECE111}"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Kliknite sem a upravte štýl predlohy nadpisov.</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940B246D-32EE-42D1-813E-37373257789E}" type="datetime1">
              <a:rPr lang="sk-SK" smtClean="0"/>
              <a:pPr/>
              <a:t>15. 2. 2018</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3097E833-1774-472F-971B-727A8EECE111}" type="slidenum">
              <a:rPr lang="sk-SK" smtClean="0"/>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Kliknite sem a upravte štýl predlohy nadpisov.</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Kliknite sem a upravte štýly predlohy textu.</a:t>
            </a:r>
          </a:p>
        </p:txBody>
      </p:sp>
      <p:sp>
        <p:nvSpPr>
          <p:cNvPr id="5" name="Zástupný symbol dátumu 4"/>
          <p:cNvSpPr>
            <a:spLocks noGrp="1"/>
          </p:cNvSpPr>
          <p:nvPr>
            <p:ph type="dt" sz="half" idx="10"/>
          </p:nvPr>
        </p:nvSpPr>
        <p:spPr/>
        <p:txBody>
          <a:bodyPr/>
          <a:lstStyle/>
          <a:p>
            <a:fld id="{F85A356D-DE39-4CBC-9DBB-7135E23ADA96}" type="datetime1">
              <a:rPr lang="sk-SK" smtClean="0"/>
              <a:pPr/>
              <a:t>15. 2. 2018</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3097E833-1774-472F-971B-727A8EECE111}" type="slidenum">
              <a:rPr lang="sk-SK" smtClean="0"/>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6DCAC"/>
            </a:gs>
            <a:gs pos="12000">
              <a:srgbClr val="E6D78A"/>
            </a:gs>
            <a:gs pos="30000">
              <a:srgbClr val="C7AC4C"/>
            </a:gs>
            <a:gs pos="45000">
              <a:srgbClr val="E6D78A"/>
            </a:gs>
            <a:gs pos="77000">
              <a:srgbClr val="C7AC4C"/>
            </a:gs>
            <a:gs pos="100000">
              <a:srgbClr val="E6DCAC"/>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Kliknite sem a upravte štýl predlohy nadpisov.</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16D7B6-5F49-4452-8B38-40446A8420DD}" type="datetime1">
              <a:rPr lang="sk-SK" smtClean="0"/>
              <a:pPr/>
              <a:t>15. 2. 2018</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97E833-1774-472F-971B-727A8EECE111}"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sk-SK" sz="6600" b="1" dirty="0" smtClean="0">
                <a:solidFill>
                  <a:srgbClr val="002060"/>
                </a:solidFill>
              </a:rPr>
              <a:t>Poruchy učenia</a:t>
            </a:r>
            <a:endParaRPr lang="sk-SK" sz="6600" b="1" dirty="0">
              <a:solidFill>
                <a:srgbClr val="002060"/>
              </a:solidFill>
            </a:endParaRPr>
          </a:p>
        </p:txBody>
      </p:sp>
      <p:sp>
        <p:nvSpPr>
          <p:cNvPr id="3" name="Podnadpis 2"/>
          <p:cNvSpPr>
            <a:spLocks noGrp="1"/>
          </p:cNvSpPr>
          <p:nvPr>
            <p:ph type="subTitle" idx="1"/>
          </p:nvPr>
        </p:nvSpPr>
        <p:spPr/>
        <p:txBody>
          <a:bodyPr>
            <a:normAutofit/>
          </a:bodyPr>
          <a:lstStyle/>
          <a:p>
            <a:r>
              <a:rPr lang="sk-SK" sz="4400" i="1" dirty="0" smtClean="0">
                <a:solidFill>
                  <a:srgbClr val="FF0000"/>
                </a:solidFill>
              </a:rPr>
              <a:t>Dyslexia, Dysortografia, Dysgrafia </a:t>
            </a:r>
            <a:endParaRPr lang="sk-SK" sz="4400" i="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solidFill>
                  <a:srgbClr val="FF0000"/>
                </a:solidFill>
              </a:rPr>
              <a:t>Dyslexia</a:t>
            </a:r>
            <a:endParaRPr lang="sk-SK" b="1" dirty="0">
              <a:solidFill>
                <a:srgbClr val="FF0000"/>
              </a:solidFill>
            </a:endParaRPr>
          </a:p>
        </p:txBody>
      </p:sp>
      <p:sp>
        <p:nvSpPr>
          <p:cNvPr id="3" name="Zástupný symbol obsahu 2"/>
          <p:cNvSpPr>
            <a:spLocks noGrp="1"/>
          </p:cNvSpPr>
          <p:nvPr>
            <p:ph idx="1"/>
          </p:nvPr>
        </p:nvSpPr>
        <p:spPr>
          <a:xfrm>
            <a:off x="457200" y="1600200"/>
            <a:ext cx="8229600" cy="4853136"/>
          </a:xfrm>
        </p:spPr>
        <p:txBody>
          <a:bodyPr>
            <a:normAutofit fontScale="92500" lnSpcReduction="20000"/>
          </a:bodyPr>
          <a:lstStyle/>
          <a:p>
            <a:pPr>
              <a:buFont typeface="Wingdings" pitchFamily="2" charset="2"/>
              <a:buChar char="Ø"/>
            </a:pPr>
            <a:r>
              <a:rPr lang="sk-SK" sz="2000" dirty="0" smtClean="0"/>
              <a:t>Je špecifická porucha čítania. Je to neschopnosť naučiť sa čítať, hoci dieťa má primeraný intelekt a nechýba mu ani výuka. Trpia ňou približne 3 percentá detí.</a:t>
            </a:r>
          </a:p>
          <a:p>
            <a:pPr>
              <a:buFont typeface="Wingdings" pitchFamily="2" charset="2"/>
              <a:buChar char="Ø"/>
            </a:pPr>
            <a:r>
              <a:rPr lang="sk-SK" sz="2000" dirty="0" smtClean="0"/>
              <a:t>Prejavuje sa hneď na začiatku školskej dochádzky, aj keď nemusí byť tak nápadná.</a:t>
            </a:r>
          </a:p>
          <a:p>
            <a:pPr>
              <a:buFont typeface="Wingdings" pitchFamily="2" charset="2"/>
              <a:buChar char="Ø"/>
            </a:pPr>
            <a:r>
              <a:rPr lang="sk-SK" sz="2000" dirty="0" smtClean="0"/>
              <a:t>Typické chyby pre </a:t>
            </a:r>
            <a:r>
              <a:rPr lang="sk-SK" sz="2000" dirty="0" err="1" smtClean="0"/>
              <a:t>dyslektika</a:t>
            </a:r>
            <a:r>
              <a:rPr lang="sk-SK" sz="2000" dirty="0" smtClean="0"/>
              <a:t>:</a:t>
            </a:r>
          </a:p>
          <a:p>
            <a:pPr>
              <a:buFont typeface="Wingdings" pitchFamily="2" charset="2"/>
              <a:buChar char="Ø"/>
            </a:pPr>
            <a:r>
              <a:rPr lang="sk-SK" sz="2000" dirty="0" smtClean="0"/>
              <a:t>Zamieňa si písmená, ktoré sú rôzne orientované v priestore ( p-b-d).</a:t>
            </a:r>
          </a:p>
          <a:p>
            <a:pPr>
              <a:buFont typeface="Wingdings" pitchFamily="2" charset="2"/>
              <a:buChar char="Ø"/>
            </a:pPr>
            <a:r>
              <a:rPr lang="sk-SK" sz="2000" dirty="0" smtClean="0"/>
              <a:t>Zamieňa si písmená, ktoré sa odlišujú v malých častiach ( m-n, c-e ).</a:t>
            </a:r>
          </a:p>
          <a:p>
            <a:pPr>
              <a:buFont typeface="Wingdings" pitchFamily="2" charset="2"/>
              <a:buChar char="Ø"/>
            </a:pPr>
            <a:r>
              <a:rPr lang="sk-SK" sz="2000" dirty="0" smtClean="0"/>
              <a:t>Zamieňa si písmená, ktoré sa zvukovo podobajú ( f-v, t-d, p-b).</a:t>
            </a:r>
          </a:p>
          <a:p>
            <a:pPr>
              <a:buFont typeface="Wingdings" pitchFamily="2" charset="2"/>
              <a:buChar char="Ø"/>
            </a:pPr>
            <a:r>
              <a:rPr lang="sk-SK" sz="2000" dirty="0" smtClean="0"/>
              <a:t>Vynecháva písmená alebo slabiky. </a:t>
            </a:r>
          </a:p>
          <a:p>
            <a:pPr>
              <a:buFont typeface="Wingdings" pitchFamily="2" charset="2"/>
              <a:buChar char="Ø"/>
            </a:pPr>
            <a:r>
              <a:rPr lang="sk-SK" sz="2000" dirty="0" smtClean="0"/>
              <a:t>Prehadzuje slabiky </a:t>
            </a:r>
            <a:r>
              <a:rPr lang="sk-SK" sz="2000" cap="all" dirty="0" smtClean="0"/>
              <a:t> </a:t>
            </a:r>
            <a:r>
              <a:rPr lang="sk-SK" sz="2000" dirty="0" smtClean="0"/>
              <a:t> na- </a:t>
            </a:r>
            <a:r>
              <a:rPr lang="sk-SK" sz="2000" dirty="0" err="1" smtClean="0"/>
              <a:t>an</a:t>
            </a:r>
            <a:r>
              <a:rPr lang="sk-SK" sz="2000" dirty="0" smtClean="0"/>
              <a:t>, im- mi, od- do). Slabiky prečíta naopak. </a:t>
            </a:r>
          </a:p>
          <a:p>
            <a:pPr>
              <a:buFont typeface="Wingdings" pitchFamily="2" charset="2"/>
              <a:buChar char="Ø"/>
            </a:pPr>
            <a:r>
              <a:rPr lang="sk-SK" sz="2000" dirty="0" smtClean="0"/>
              <a:t>Pridáva  a opakuje slabiky ( pridáva- </a:t>
            </a:r>
            <a:r>
              <a:rPr lang="sk-SK" sz="2000" dirty="0" err="1" smtClean="0"/>
              <a:t>pridádáva</a:t>
            </a:r>
            <a:r>
              <a:rPr lang="sk-SK" sz="2000" dirty="0" smtClean="0"/>
              <a:t>).</a:t>
            </a:r>
          </a:p>
          <a:p>
            <a:pPr>
              <a:buFont typeface="Wingdings" pitchFamily="2" charset="2"/>
              <a:buChar char="Ø"/>
            </a:pPr>
            <a:r>
              <a:rPr lang="sk-SK" sz="2000" dirty="0" smtClean="0"/>
              <a:t>Mení slová. Často prvú časť slova prečíta správne a koniec slova si zmení.</a:t>
            </a:r>
          </a:p>
          <a:p>
            <a:pPr>
              <a:buFont typeface="Wingdings" pitchFamily="2" charset="2"/>
              <a:buChar char="Ø"/>
            </a:pPr>
            <a:r>
              <a:rPr lang="sk-SK" sz="2000" dirty="0" smtClean="0"/>
              <a:t>Preskakuje slová alebo riadky. </a:t>
            </a:r>
          </a:p>
          <a:p>
            <a:pPr>
              <a:buFont typeface="Wingdings" pitchFamily="2" charset="2"/>
              <a:buChar char="Ø"/>
            </a:pPr>
            <a:r>
              <a:rPr lang="sk-SK" sz="2000" dirty="0" smtClean="0"/>
              <a:t>Má problém s písaním diktátov. Obyčajne má v diktáte veľa chýb hore uvedeného charakteru.  Často vynecháva dĺžne a mäkčene. </a:t>
            </a:r>
            <a:endParaRPr lang="sk-SK" sz="2000" dirty="0"/>
          </a:p>
        </p:txBody>
      </p:sp>
    </p:spTree>
  </p:cSld>
  <p:clrMapOvr>
    <a:masterClrMapping/>
  </p:clrMapOvr>
  <p:transition spd="med">
    <p:blind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b="1" dirty="0" smtClean="0">
                <a:solidFill>
                  <a:srgbClr val="FF0000"/>
                </a:solidFill>
              </a:rPr>
              <a:t>Dyslexia</a:t>
            </a:r>
            <a:endParaRPr lang="sk-SK" b="1" dirty="0">
              <a:solidFill>
                <a:srgbClr val="FF0000"/>
              </a:solidFill>
            </a:endParaRPr>
          </a:p>
        </p:txBody>
      </p:sp>
      <p:sp>
        <p:nvSpPr>
          <p:cNvPr id="3" name="Zástupný symbol obsahu 2"/>
          <p:cNvSpPr>
            <a:spLocks noGrp="1"/>
          </p:cNvSpPr>
          <p:nvPr>
            <p:ph idx="1"/>
          </p:nvPr>
        </p:nvSpPr>
        <p:spPr>
          <a:xfrm>
            <a:off x="395536" y="1196752"/>
            <a:ext cx="8229600" cy="5256584"/>
          </a:xfrm>
        </p:spPr>
        <p:txBody>
          <a:bodyPr>
            <a:noAutofit/>
          </a:bodyPr>
          <a:lstStyle/>
          <a:p>
            <a:pPr>
              <a:buFont typeface="Wingdings" pitchFamily="2" charset="2"/>
              <a:buChar char="Ø"/>
            </a:pPr>
            <a:r>
              <a:rPr lang="sk-SK" sz="2400" dirty="0" smtClean="0"/>
              <a:t>Dieťa má slabé fonematické uvedomovanie. Má narušenú  sluchovú analýzu a syntézu. Má problémy v rozlišovaní rôznych hlások a slabík pokiaľ sú foneticky podobné. Nerozlišuje tvrdé a mäkké slabiky </a:t>
            </a:r>
            <a:r>
              <a:rPr lang="sk-SK" sz="2400" dirty="0" err="1" smtClean="0"/>
              <a:t>di-dy</a:t>
            </a:r>
            <a:r>
              <a:rPr lang="sk-SK" sz="2400" dirty="0" smtClean="0"/>
              <a:t>,  </a:t>
            </a:r>
            <a:r>
              <a:rPr lang="sk-SK" sz="2400" dirty="0" err="1" smtClean="0"/>
              <a:t>ti-ty</a:t>
            </a:r>
            <a:r>
              <a:rPr lang="sk-SK" sz="2400" dirty="0" smtClean="0"/>
              <a:t>. Ťažko rozlišuje dlhé a krátke slabiky. Môže mať problém s vyhláskovaním slova.</a:t>
            </a:r>
          </a:p>
          <a:p>
            <a:pPr>
              <a:buFont typeface="Wingdings" pitchFamily="2" charset="2"/>
              <a:buChar char="Ø"/>
            </a:pPr>
            <a:r>
              <a:rPr lang="sk-SK" sz="2400" dirty="0" smtClean="0"/>
              <a:t>Ťažko si vštepuje do pamäti tvary písmen. Má problém s osvojovaním písmen.</a:t>
            </a:r>
          </a:p>
          <a:p>
            <a:pPr>
              <a:buFont typeface="Wingdings" pitchFamily="2" charset="2"/>
              <a:buChar char="Ø"/>
            </a:pPr>
            <a:r>
              <a:rPr lang="sk-SK" sz="2400" dirty="0" smtClean="0"/>
              <a:t>V dôsledku narušenej koordinácie očných pohybov jeho oči nesledujú zaradom písmenko po písmenku. Text vníma len obmedzenú dobu, lebo pred očami sa mu písmenká pohybujú, vytáčajú alebo rozmazávajú. Preskakuje riadky, stráca sa v texte</a:t>
            </a:r>
            <a:r>
              <a:rPr lang="sk-SK" sz="2000" dirty="0" smtClean="0"/>
              <a:t>.</a:t>
            </a:r>
          </a:p>
        </p:txBody>
      </p:sp>
    </p:spTree>
  </p:cSld>
  <p:clrMapOvr>
    <a:masterClrMapping/>
  </p:clrMapOvr>
  <p:transition spd="med">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b="1" dirty="0" smtClean="0">
                <a:solidFill>
                  <a:srgbClr val="FF0000"/>
                </a:solidFill>
              </a:rPr>
              <a:t>Dyslexia</a:t>
            </a:r>
            <a:endParaRPr lang="sk-SK" b="1" dirty="0">
              <a:solidFill>
                <a:srgbClr val="FF0000"/>
              </a:solidFill>
            </a:endParaRPr>
          </a:p>
        </p:txBody>
      </p:sp>
      <p:sp>
        <p:nvSpPr>
          <p:cNvPr id="3" name="Zástupný symbol obsahu 2"/>
          <p:cNvSpPr>
            <a:spLocks noGrp="1"/>
          </p:cNvSpPr>
          <p:nvPr>
            <p:ph idx="1"/>
          </p:nvPr>
        </p:nvSpPr>
        <p:spPr>
          <a:xfrm>
            <a:off x="467544" y="1412776"/>
            <a:ext cx="8229600" cy="5112568"/>
          </a:xfrm>
        </p:spPr>
        <p:txBody>
          <a:bodyPr>
            <a:normAutofit lnSpcReduction="10000"/>
          </a:bodyPr>
          <a:lstStyle/>
          <a:p>
            <a:pPr>
              <a:buFont typeface="Wingdings" pitchFamily="2" charset="2"/>
              <a:buChar char="Ø"/>
            </a:pPr>
            <a:r>
              <a:rPr lang="sk-SK" sz="2400" dirty="0" smtClean="0"/>
              <a:t>Počas čítania vidno na dieťati napätie, vraští čelo, obočie, trie si šiju.</a:t>
            </a:r>
          </a:p>
          <a:p>
            <a:pPr>
              <a:buFont typeface="Wingdings" pitchFamily="2" charset="2"/>
              <a:buChar char="Ø"/>
            </a:pPr>
            <a:r>
              <a:rPr lang="sk-SK" sz="2400" dirty="0" smtClean="0"/>
              <a:t>Percepčné problémy. Jeho mozog nevie adekvátnym spôsobom spracovávať zrakové a sluchové informácie do jedného celku. Má problém spojiť vizuálnu podobu písmena so zvukom príslušnej hlásky. </a:t>
            </a:r>
          </a:p>
          <a:p>
            <a:pPr>
              <a:buFont typeface="Wingdings" pitchFamily="2" charset="2"/>
              <a:buChar char="Ø"/>
            </a:pPr>
            <a:r>
              <a:rPr lang="sk-SK" sz="2400" dirty="0" smtClean="0"/>
              <a:t>Má problém s rôznymi  typmi ozdobného písma. Alebo s rímskymi číslicami, zamieňa si ich s písmenami. Môže mať problém aj s číslami a znakmi v matematike. Môže si  zamieňať čísla, napr. počtu 6 stále priraďuje číslicu 7 a počtu 7 priraďuje číslicu 6. Alebo mýli si znamienko plus a mínus. Tak isto aj s notami. </a:t>
            </a:r>
          </a:p>
          <a:p>
            <a:pPr>
              <a:buFont typeface="Wingdings" pitchFamily="2" charset="2"/>
              <a:buChar char="Ø"/>
            </a:pPr>
            <a:r>
              <a:rPr lang="sk-SK" sz="2400" dirty="0" smtClean="0"/>
              <a:t>Číta pomaly. Na konci druhého ročníka má žiak prečítať priemerne 60 slov za minútu. </a:t>
            </a:r>
            <a:endParaRPr lang="sk-SK" sz="2400" dirty="0"/>
          </a:p>
        </p:txBody>
      </p:sp>
    </p:spTree>
  </p:cSld>
  <p:clrMapOvr>
    <a:masterClrMapping/>
  </p:clrMapOvr>
  <p:transition spd="med">
    <p:check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b="1" dirty="0" smtClean="0">
                <a:solidFill>
                  <a:srgbClr val="FF0000"/>
                </a:solidFill>
              </a:rPr>
              <a:t>Dyslexia</a:t>
            </a:r>
            <a:endParaRPr lang="sk-SK" b="1" dirty="0">
              <a:solidFill>
                <a:srgbClr val="FF0000"/>
              </a:solidFill>
            </a:endParaRPr>
          </a:p>
        </p:txBody>
      </p:sp>
      <p:sp>
        <p:nvSpPr>
          <p:cNvPr id="3" name="Zástupný symbol obsahu 2"/>
          <p:cNvSpPr>
            <a:spLocks noGrp="1"/>
          </p:cNvSpPr>
          <p:nvPr>
            <p:ph idx="1"/>
          </p:nvPr>
        </p:nvSpPr>
        <p:spPr>
          <a:xfrm>
            <a:off x="457200" y="1711349"/>
            <a:ext cx="8229600" cy="2221707"/>
          </a:xfrm>
        </p:spPr>
        <p:txBody>
          <a:bodyPr>
            <a:normAutofit/>
          </a:bodyPr>
          <a:lstStyle/>
          <a:p>
            <a:pPr>
              <a:buFont typeface="Wingdings" pitchFamily="2" charset="2"/>
              <a:buChar char="Ø"/>
            </a:pPr>
            <a:r>
              <a:rPr lang="sk-SK" sz="2000" dirty="0" smtClean="0"/>
              <a:t>Druhý typ </a:t>
            </a:r>
            <a:r>
              <a:rPr lang="sk-SK" sz="2000" dirty="0" err="1" smtClean="0"/>
              <a:t>dyslexie</a:t>
            </a:r>
            <a:r>
              <a:rPr lang="sk-SK" sz="2000" dirty="0" smtClean="0"/>
              <a:t> je ten, kedy sa dieťa naučí dobre a plynulo čítať, avšak má poruchu v porozumení čítaného. Tieto deti majú súčasne aj problémy v porozumení reči, horšie chápu inštrukcie alebo obsah súvislého rozprávania.</a:t>
            </a:r>
          </a:p>
          <a:p>
            <a:pPr>
              <a:buFont typeface="Wingdings" pitchFamily="2" charset="2"/>
              <a:buChar char="Ø"/>
            </a:pPr>
            <a:r>
              <a:rPr lang="sk-SK" sz="2000" dirty="0" smtClean="0"/>
              <a:t>Mnohé z týchto detí majú problém začať súvislú konverzáciu a majú problém v sociálnej interakcii.</a:t>
            </a:r>
            <a:endParaRPr lang="sk-SK" sz="2000" dirty="0"/>
          </a:p>
        </p:txBody>
      </p:sp>
      <p:pic>
        <p:nvPicPr>
          <p:cNvPr id="4" name="Obrázok 3" descr="dyslexia.jpg"/>
          <p:cNvPicPr>
            <a:picLocks noChangeAspect="1"/>
          </p:cNvPicPr>
          <p:nvPr/>
        </p:nvPicPr>
        <p:blipFill>
          <a:blip r:embed="rId2" cstate="print"/>
          <a:stretch>
            <a:fillRect/>
          </a:stretch>
        </p:blipFill>
        <p:spPr>
          <a:xfrm>
            <a:off x="1259632" y="3789040"/>
            <a:ext cx="6350000" cy="2565400"/>
          </a:xfrm>
          <a:prstGeom prst="rect">
            <a:avLst/>
          </a:prstGeom>
        </p:spPr>
      </p:pic>
    </p:spTree>
  </p:cSld>
  <p:clrMapOvr>
    <a:masterClrMapping/>
  </p:clrMapOvr>
  <p:transition spd="med">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b="1" dirty="0" smtClean="0">
                <a:solidFill>
                  <a:srgbClr val="FF0000"/>
                </a:solidFill>
              </a:rPr>
              <a:t>Dysortografia</a:t>
            </a:r>
            <a:endParaRPr lang="sk-SK" b="1" dirty="0">
              <a:solidFill>
                <a:srgbClr val="FF0000"/>
              </a:solidFill>
            </a:endParaRPr>
          </a:p>
        </p:txBody>
      </p:sp>
      <p:sp>
        <p:nvSpPr>
          <p:cNvPr id="3" name="Zástupný symbol obsahu 2"/>
          <p:cNvSpPr>
            <a:spLocks noGrp="1"/>
          </p:cNvSpPr>
          <p:nvPr>
            <p:ph idx="1"/>
          </p:nvPr>
        </p:nvSpPr>
        <p:spPr>
          <a:xfrm>
            <a:off x="323528" y="1340768"/>
            <a:ext cx="8229600" cy="5256584"/>
          </a:xfrm>
        </p:spPr>
        <p:txBody>
          <a:bodyPr>
            <a:noAutofit/>
          </a:bodyPr>
          <a:lstStyle/>
          <a:p>
            <a:pPr>
              <a:buFont typeface="Wingdings" pitchFamily="2" charset="2"/>
              <a:buChar char="Ø"/>
            </a:pPr>
            <a:r>
              <a:rPr lang="sk-SK" sz="2200" dirty="0" smtClean="0"/>
              <a:t>Človek ktorí ňou trpí má problém správne preložiť do grafickej formy hlásky ktoré vytvárajú slová. Môžeme o nej uvažovať keď má žiak veľa pravopisných chýb , nevie sa správne písomne vyjadrovať pričom má priemerné IQ a nechýba mu primeraná </a:t>
            </a:r>
            <a:r>
              <a:rPr lang="sk-SK" sz="2200" dirty="0" err="1" smtClean="0"/>
              <a:t>výuka</a:t>
            </a:r>
            <a:r>
              <a:rPr lang="sk-SK" sz="2200" dirty="0" smtClean="0"/>
              <a:t>.</a:t>
            </a:r>
          </a:p>
          <a:p>
            <a:pPr>
              <a:buFont typeface="Wingdings" pitchFamily="2" charset="2"/>
              <a:buChar char="Ø"/>
            </a:pPr>
            <a:r>
              <a:rPr lang="sk-SK" sz="2200" dirty="0" smtClean="0"/>
              <a:t>Typické chyby  ktoré charakterizujú </a:t>
            </a:r>
            <a:r>
              <a:rPr lang="sk-SK" sz="2200" dirty="0" err="1" smtClean="0"/>
              <a:t>dysortografický</a:t>
            </a:r>
            <a:r>
              <a:rPr lang="sk-SK" sz="2200" dirty="0" smtClean="0"/>
              <a:t> písomný prejav sú:</a:t>
            </a:r>
          </a:p>
          <a:p>
            <a:pPr>
              <a:buFont typeface="Wingdings" pitchFamily="2" charset="2"/>
              <a:buChar char="Ø"/>
            </a:pPr>
            <a:r>
              <a:rPr lang="sk-SK" sz="2200" dirty="0" smtClean="0"/>
              <a:t>Zámena podobných hlások ( </a:t>
            </a:r>
            <a:r>
              <a:rPr lang="sk-SK" sz="2200" dirty="0" err="1" smtClean="0"/>
              <a:t>f-v</a:t>
            </a:r>
            <a:r>
              <a:rPr lang="sk-SK" sz="2200" dirty="0" smtClean="0"/>
              <a:t>, </a:t>
            </a:r>
            <a:r>
              <a:rPr lang="sk-SK" sz="2200" dirty="0" err="1" smtClean="0"/>
              <a:t>t-d</a:t>
            </a:r>
            <a:r>
              <a:rPr lang="sk-SK" sz="2200" dirty="0" smtClean="0"/>
              <a:t>, </a:t>
            </a:r>
            <a:r>
              <a:rPr lang="sk-SK" sz="2200" dirty="0" err="1" smtClean="0"/>
              <a:t>b-p</a:t>
            </a:r>
            <a:r>
              <a:rPr lang="sk-SK" sz="2200" dirty="0" smtClean="0"/>
              <a:t>).</a:t>
            </a:r>
          </a:p>
          <a:p>
            <a:pPr>
              <a:buFont typeface="Wingdings" pitchFamily="2" charset="2"/>
              <a:buChar char="Ø"/>
            </a:pPr>
            <a:r>
              <a:rPr lang="sk-SK" sz="2200" dirty="0" smtClean="0"/>
              <a:t>Zámena podobných grafém.  </a:t>
            </a:r>
          </a:p>
          <a:p>
            <a:pPr>
              <a:buFont typeface="Wingdings" pitchFamily="2" charset="2"/>
              <a:buChar char="Ø"/>
            </a:pPr>
            <a:r>
              <a:rPr lang="sk-SK" sz="2200" dirty="0" smtClean="0"/>
              <a:t>Vynechanie písmena, slabiky.</a:t>
            </a:r>
          </a:p>
          <a:p>
            <a:pPr>
              <a:buFont typeface="Wingdings" pitchFamily="2" charset="2"/>
              <a:buChar char="Ø"/>
            </a:pPr>
            <a:r>
              <a:rPr lang="sk-SK" sz="2200" dirty="0" smtClean="0"/>
              <a:t>Zámena písmen alebo slabík.</a:t>
            </a:r>
          </a:p>
          <a:p>
            <a:pPr>
              <a:buFont typeface="Wingdings" pitchFamily="2" charset="2"/>
              <a:buChar char="Ø"/>
            </a:pPr>
            <a:r>
              <a:rPr lang="sk-SK" sz="2200" dirty="0" smtClean="0"/>
              <a:t>Pridanie písmen alebo slabík.</a:t>
            </a:r>
          </a:p>
          <a:p>
            <a:pPr>
              <a:buFont typeface="Wingdings" pitchFamily="2" charset="2"/>
              <a:buChar char="Ø"/>
            </a:pPr>
            <a:r>
              <a:rPr lang="sk-SK" sz="2200" dirty="0" smtClean="0"/>
              <a:t>Vynechávanie dĺžňov, mäkčeňov, bodiek.</a:t>
            </a:r>
            <a:endParaRPr lang="sk-SK" sz="2200" dirty="0"/>
          </a:p>
        </p:txBody>
      </p:sp>
    </p:spTree>
  </p:cSld>
  <p:clrMapOvr>
    <a:masterClrMapping/>
  </p:clrMapOvr>
  <p:transition spd="med">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b="1" dirty="0" smtClean="0">
                <a:solidFill>
                  <a:srgbClr val="FF0000"/>
                </a:solidFill>
              </a:rPr>
              <a:t>Dysortografia</a:t>
            </a:r>
            <a:endParaRPr lang="sk-SK" b="1" dirty="0">
              <a:solidFill>
                <a:srgbClr val="FF0000"/>
              </a:solidFill>
            </a:endParaRPr>
          </a:p>
        </p:txBody>
      </p:sp>
      <p:sp>
        <p:nvSpPr>
          <p:cNvPr id="3" name="Zástupný symbol obsahu 2"/>
          <p:cNvSpPr>
            <a:spLocks noGrp="1"/>
          </p:cNvSpPr>
          <p:nvPr>
            <p:ph idx="1"/>
          </p:nvPr>
        </p:nvSpPr>
        <p:spPr>
          <a:xfrm>
            <a:off x="323528" y="1340768"/>
            <a:ext cx="8229600" cy="4525963"/>
          </a:xfrm>
        </p:spPr>
        <p:txBody>
          <a:bodyPr>
            <a:noAutofit/>
          </a:bodyPr>
          <a:lstStyle/>
          <a:p>
            <a:pPr>
              <a:buFont typeface="Wingdings" pitchFamily="2" charset="2"/>
              <a:buChar char="Ø"/>
            </a:pPr>
            <a:r>
              <a:rPr lang="sk-SK" sz="2400" dirty="0" smtClean="0"/>
              <a:t>Takéto dieťa má aj obmedzený jazykový cit, čo sa prejavuje aj v jeho rečovom prejave. Nevyjadruje sa vždy gramaticky správne. Používa nesprávne predložky, nesprávne skloňuje a časuje. To sa prenáša aj do písomného prejavu. Nevie sa naučiť písomne gramaticky správne vyjadrovať.  Slovosled vo vetách býva nepresný, formulácie zjednodušené až ťažkopádne. Niekedy nevie odlíšiť hranice slov. Predložku píše spolu s podstatným menom.</a:t>
            </a:r>
          </a:p>
          <a:p>
            <a:pPr>
              <a:buFont typeface="Wingdings" pitchFamily="2" charset="2"/>
              <a:buChar char="Ø"/>
            </a:pPr>
            <a:r>
              <a:rPr lang="sk-SK" sz="2400" dirty="0" smtClean="0"/>
              <a:t>Takíto žiaci píšu pomaly, písanie nemajú radi a snažia sa mu vyhnúť. </a:t>
            </a:r>
          </a:p>
          <a:p>
            <a:pPr>
              <a:buFont typeface="Wingdings" pitchFamily="2" charset="2"/>
              <a:buChar char="Ø"/>
            </a:pPr>
            <a:r>
              <a:rPr lang="sk-SK" sz="2400" dirty="0" smtClean="0"/>
              <a:t>Táto porucha sa vyskytuje spolu s </a:t>
            </a:r>
            <a:r>
              <a:rPr lang="sk-SK" sz="2400" dirty="0" err="1" smtClean="0"/>
              <a:t>dyslexiou</a:t>
            </a:r>
            <a:r>
              <a:rPr lang="sk-SK" sz="2400" dirty="0" smtClean="0"/>
              <a:t> a ich príčiny sú rovnaké.</a:t>
            </a:r>
          </a:p>
        </p:txBody>
      </p:sp>
    </p:spTree>
  </p:cSld>
  <p:clrMapOvr>
    <a:masterClrMapping/>
  </p:clrMapOvr>
  <p:transition spd="med">
    <p:comb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b="1" dirty="0" smtClean="0">
                <a:solidFill>
                  <a:srgbClr val="FF0000"/>
                </a:solidFill>
              </a:rPr>
              <a:t>Dysgrafia</a:t>
            </a:r>
            <a:endParaRPr lang="sk-SK" b="1" dirty="0">
              <a:solidFill>
                <a:srgbClr val="FF0000"/>
              </a:solidFill>
            </a:endParaRPr>
          </a:p>
        </p:txBody>
      </p:sp>
      <p:sp>
        <p:nvSpPr>
          <p:cNvPr id="3" name="Zástupný symbol obsahu 2"/>
          <p:cNvSpPr>
            <a:spLocks noGrp="1"/>
          </p:cNvSpPr>
          <p:nvPr>
            <p:ph idx="1"/>
          </p:nvPr>
        </p:nvSpPr>
        <p:spPr>
          <a:xfrm>
            <a:off x="457200" y="1628800"/>
            <a:ext cx="8229600" cy="4525963"/>
          </a:xfrm>
        </p:spPr>
        <p:txBody>
          <a:bodyPr>
            <a:noAutofit/>
          </a:bodyPr>
          <a:lstStyle/>
          <a:p>
            <a:pPr>
              <a:buFont typeface="Wingdings" pitchFamily="2" charset="2"/>
              <a:buChar char="Ø"/>
            </a:pPr>
            <a:r>
              <a:rPr lang="sk-SK" sz="2400" dirty="0" smtClean="0"/>
              <a:t>Je porucha </a:t>
            </a:r>
            <a:r>
              <a:rPr lang="sk-SK" sz="2400" dirty="0" err="1" smtClean="0"/>
              <a:t>grafomotorického</a:t>
            </a:r>
            <a:r>
              <a:rPr lang="sk-SK" sz="2400" dirty="0" smtClean="0"/>
              <a:t> prejavu. Dieťa nevie správne napodobniť tvary písmen, niektoré ich detaily vynecháva alebo pridáva. Väčšinou píše veľmi pomaly. Tlak na podložku pri písaní je veľmi slabý alebo veľmi silný. Má tendenciu písať maličkým písmom alebo veľkým. Nesprávne  na seba nadväzuje písmená. Písmo je neupravené. Na písanie musí vynaložiť veľké úsilie a výsledok je aj tak zlý. Pri písaní kŕčovito drží pero. Tieto deti majú problém aj pri rysovaní  v geometrii a pri kreslení. Kresba nie je adekvátna ich veku.  </a:t>
            </a:r>
            <a:endParaRPr lang="sk-SK" sz="2400" dirty="0"/>
          </a:p>
        </p:txBody>
      </p:sp>
    </p:spTree>
  </p:cSld>
  <p:clrMapOvr>
    <a:masterClrMapping/>
  </p:clrMapOvr>
  <p:transition spd="med">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b="1" dirty="0" smtClean="0">
                <a:solidFill>
                  <a:srgbClr val="FF0000"/>
                </a:solidFill>
              </a:rPr>
              <a:t>Dysgrafia</a:t>
            </a:r>
            <a:endParaRPr lang="sk-SK" b="1" dirty="0">
              <a:solidFill>
                <a:srgbClr val="FF0000"/>
              </a:solidFill>
            </a:endParaRPr>
          </a:p>
        </p:txBody>
      </p:sp>
      <p:sp>
        <p:nvSpPr>
          <p:cNvPr id="3" name="Zástupný symbol obsahu 2"/>
          <p:cNvSpPr>
            <a:spLocks noGrp="1"/>
          </p:cNvSpPr>
          <p:nvPr>
            <p:ph idx="1"/>
          </p:nvPr>
        </p:nvSpPr>
        <p:spPr>
          <a:xfrm>
            <a:off x="457200" y="1628800"/>
            <a:ext cx="8229600" cy="4525963"/>
          </a:xfrm>
        </p:spPr>
        <p:txBody>
          <a:bodyPr>
            <a:noAutofit/>
          </a:bodyPr>
          <a:lstStyle/>
          <a:p>
            <a:pPr>
              <a:buFont typeface="Wingdings" pitchFamily="2" charset="2"/>
              <a:buChar char="Ø"/>
            </a:pPr>
            <a:r>
              <a:rPr lang="sk-SK" sz="2400" dirty="0" smtClean="0"/>
              <a:t>Príčinou </a:t>
            </a:r>
            <a:r>
              <a:rPr lang="sk-SK" sz="2400" dirty="0" err="1" smtClean="0"/>
              <a:t>dysgrafie</a:t>
            </a:r>
            <a:r>
              <a:rPr lang="sk-SK" sz="2400" dirty="0" smtClean="0"/>
              <a:t> býva porucha </a:t>
            </a:r>
            <a:r>
              <a:rPr lang="sk-SK" sz="2400" dirty="0" err="1" smtClean="0"/>
              <a:t>senzomotorickej</a:t>
            </a:r>
            <a:r>
              <a:rPr lang="sk-SK" sz="2400" dirty="0" smtClean="0"/>
              <a:t> koordinácie a manuálna neobratnosť. Narušená koordinácia </a:t>
            </a:r>
            <a:r>
              <a:rPr lang="sk-SK" sz="2400" dirty="0" smtClean="0"/>
              <a:t>oko - ruka</a:t>
            </a:r>
            <a:r>
              <a:rPr lang="sk-SK" sz="2400" dirty="0" smtClean="0"/>
              <a:t>. Pri ťažkej </a:t>
            </a:r>
            <a:r>
              <a:rPr lang="sk-SK" sz="2400" dirty="0" err="1" smtClean="0"/>
              <a:t>dysgrafii</a:t>
            </a:r>
            <a:r>
              <a:rPr lang="sk-SK" sz="2400" dirty="0" smtClean="0"/>
              <a:t> je porušená aj kinestetická a názorová pamäť. Dieťa sa ťažko učí tvary písmen a nepamätá si sled </a:t>
            </a:r>
            <a:r>
              <a:rPr lang="sk-SK" sz="2400" dirty="0" smtClean="0"/>
              <a:t>pohybov, ktoré </a:t>
            </a:r>
            <a:r>
              <a:rPr lang="sk-SK" sz="2400" dirty="0" smtClean="0"/>
              <a:t>má vykonávať.  Ťažká </a:t>
            </a:r>
            <a:r>
              <a:rPr lang="sk-SK" sz="2400" dirty="0" err="1" smtClean="0"/>
              <a:t>dysgrafia</a:t>
            </a:r>
            <a:r>
              <a:rPr lang="sk-SK" sz="2400" dirty="0" smtClean="0"/>
              <a:t> je </a:t>
            </a:r>
            <a:r>
              <a:rPr lang="sk-SK" sz="2400" dirty="0" err="1" smtClean="0"/>
              <a:t>variantou</a:t>
            </a:r>
            <a:r>
              <a:rPr lang="sk-SK" sz="2400" dirty="0" smtClean="0"/>
              <a:t> </a:t>
            </a:r>
            <a:r>
              <a:rPr lang="sk-SK" sz="2400" dirty="0" err="1" smtClean="0"/>
              <a:t>dyspraxie</a:t>
            </a:r>
            <a:r>
              <a:rPr lang="sk-SK" sz="2400" dirty="0" smtClean="0"/>
              <a:t>. </a:t>
            </a:r>
            <a:r>
              <a:rPr lang="sk-SK" sz="2400" dirty="0" smtClean="0"/>
              <a:t>Takéto deti bývajú nápadne manuálne nezručné.</a:t>
            </a:r>
          </a:p>
          <a:p>
            <a:pPr>
              <a:buFont typeface="Wingdings" pitchFamily="2" charset="2"/>
              <a:buChar char="Ø"/>
            </a:pPr>
            <a:r>
              <a:rPr lang="sk-SK" sz="2400" dirty="0" err="1" smtClean="0"/>
              <a:t>Dyspraxia</a:t>
            </a:r>
            <a:r>
              <a:rPr lang="sk-SK" sz="2400" dirty="0" smtClean="0"/>
              <a:t> je porucha pri ktorej je postihnutý vývin pohybovej koordinácie.</a:t>
            </a:r>
            <a:endParaRPr lang="sk-SK" sz="2400" dirty="0"/>
          </a:p>
        </p:txBody>
      </p:sp>
    </p:spTree>
  </p:cSld>
  <p:clrMapOvr>
    <a:masterClrMapping/>
  </p:clrMapOvr>
  <p:transition spd="med">
    <p:randomBar dir="vert"/>
  </p:transition>
  <p:timing>
    <p:tnLst>
      <p:par>
        <p:cTn id="1" dur="indefinite" restart="never" nodeType="tmRoot"/>
      </p:par>
    </p:tnLst>
  </p:timing>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489</TotalTime>
  <Words>168</Words>
  <Application>Microsoft Office PowerPoint</Application>
  <PresentationFormat>Prezentácia na obrazovke (4:3)</PresentationFormat>
  <Paragraphs>47</Paragraphs>
  <Slides>9</Slides>
  <Notes>2</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9</vt:i4>
      </vt:variant>
    </vt:vector>
  </HeadingPairs>
  <TitlesOfParts>
    <vt:vector size="13" baseType="lpstr">
      <vt:lpstr>Arial</vt:lpstr>
      <vt:lpstr>Calibri</vt:lpstr>
      <vt:lpstr>Wingdings</vt:lpstr>
      <vt:lpstr>Motív Office</vt:lpstr>
      <vt:lpstr>Poruchy učenia</vt:lpstr>
      <vt:lpstr>Dyslexia</vt:lpstr>
      <vt:lpstr>Dyslexia</vt:lpstr>
      <vt:lpstr>Dyslexia</vt:lpstr>
      <vt:lpstr>Dyslexia</vt:lpstr>
      <vt:lpstr>Dysortografia</vt:lpstr>
      <vt:lpstr>Dysortografia</vt:lpstr>
      <vt:lpstr>Dysgrafia</vt:lpstr>
      <vt:lpstr>Dysgrafia</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Aspergerov syndróm</dc:title>
  <dc:creator>Zuzu</dc:creator>
  <cp:lastModifiedBy>Používateľ systému Windows</cp:lastModifiedBy>
  <cp:revision>21</cp:revision>
  <cp:lastPrinted>2018-02-13T06:51:25Z</cp:lastPrinted>
  <dcterms:created xsi:type="dcterms:W3CDTF">2018-02-11T15:12:50Z</dcterms:created>
  <dcterms:modified xsi:type="dcterms:W3CDTF">2018-02-15T13:49:16Z</dcterms:modified>
</cp:coreProperties>
</file>