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36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BFC8C6-2190-4711-A719-BA3C935F21BB}" type="datetimeFigureOut">
              <a:rPr lang="sk-SK" smtClean="0"/>
              <a:t>14. 2. 2018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0057B0-74DE-424B-B93C-13CF25640378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DAA102-FD40-4B6D-B462-C0B7F8A7E2F7}" type="datetimeFigureOut">
              <a:rPr lang="sk-SK" smtClean="0"/>
              <a:pPr/>
              <a:t>14. 2. 2018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7AADA2-AD05-4166-880E-73D371D7897B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7AADA2-AD05-4166-880E-73D371D7897B}" type="slidenum">
              <a:rPr lang="sk-SK" smtClean="0"/>
              <a:pPr/>
              <a:t>1</a:t>
            </a:fld>
            <a:endParaRPr lang="sk-S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7AADA2-AD05-4166-880E-73D371D7897B}" type="slidenum">
              <a:rPr lang="sk-SK" smtClean="0"/>
              <a:pPr/>
              <a:t>2</a:t>
            </a:fld>
            <a:endParaRPr lang="sk-S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B9A1E-83EC-4131-8620-ADB32CE93883}" type="datetime1">
              <a:rPr lang="sk-SK" smtClean="0"/>
              <a:pPr/>
              <a:t>14. 2. 2018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7E833-1774-472F-971B-727A8EECE11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499C3-B23A-449D-B6B8-227C8D778216}" type="datetime1">
              <a:rPr lang="sk-SK" smtClean="0"/>
              <a:pPr/>
              <a:t>14. 2. 2018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7E833-1774-472F-971B-727A8EECE11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8BDAD-60E3-4330-BE26-0E2E1B883BB7}" type="datetime1">
              <a:rPr lang="sk-SK" smtClean="0"/>
              <a:pPr/>
              <a:t>14. 2. 2018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7E833-1774-472F-971B-727A8EECE11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E077F-2D59-4865-9A80-BCDB7F396C3C}" type="datetime1">
              <a:rPr lang="sk-SK" smtClean="0"/>
              <a:pPr/>
              <a:t>14. 2. 2018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7E833-1774-472F-971B-727A8EECE11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A435D-FEF0-4C3D-BDF3-755BFE3E69D3}" type="datetime1">
              <a:rPr lang="sk-SK" smtClean="0"/>
              <a:pPr/>
              <a:t>14. 2. 2018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7E833-1774-472F-971B-727A8EECE11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A22E0-3471-48FB-9E21-55F7D1536AE7}" type="datetime1">
              <a:rPr lang="sk-SK" smtClean="0"/>
              <a:pPr/>
              <a:t>14. 2. 2018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7E833-1774-472F-971B-727A8EECE11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137C5-1317-41C3-A33E-9872C0958748}" type="datetime1">
              <a:rPr lang="sk-SK" smtClean="0"/>
              <a:pPr/>
              <a:t>14. 2. 2018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7E833-1774-472F-971B-727A8EECE11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F24BC-15D2-488D-A812-507B8F735D2A}" type="datetime1">
              <a:rPr lang="sk-SK" smtClean="0"/>
              <a:pPr/>
              <a:t>14. 2. 2018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7E833-1774-472F-971B-727A8EECE11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45A3E-EAD9-46BB-B4DD-D55380FAC60B}" type="datetime1">
              <a:rPr lang="sk-SK" smtClean="0"/>
              <a:pPr/>
              <a:t>14. 2. 2018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7E833-1774-472F-971B-727A8EECE11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246D-32EE-42D1-813E-37373257789E}" type="datetime1">
              <a:rPr lang="sk-SK" smtClean="0"/>
              <a:pPr/>
              <a:t>14. 2. 2018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7E833-1774-472F-971B-727A8EECE11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A356D-DE39-4CBC-9DBB-7135E23ADA96}" type="datetime1">
              <a:rPr lang="sk-SK" smtClean="0"/>
              <a:pPr/>
              <a:t>14. 2. 2018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7E833-1774-472F-971B-727A8EECE11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16D7B6-5F49-4452-8B38-40446A8420DD}" type="datetime1">
              <a:rPr lang="sk-SK" smtClean="0"/>
              <a:pPr/>
              <a:t>14. 2. 2018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7E833-1774-472F-971B-727A8EECE111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k-SK" sz="6600" b="1" dirty="0" smtClean="0">
                <a:solidFill>
                  <a:schemeClr val="accent6">
                    <a:lumMod val="50000"/>
                  </a:schemeClr>
                </a:solidFill>
              </a:rPr>
              <a:t>Dyskalkúlia</a:t>
            </a:r>
            <a:endParaRPr lang="sk-SK" sz="6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k-SK" sz="4400" i="1" dirty="0" smtClean="0">
                <a:solidFill>
                  <a:srgbClr val="00B050"/>
                </a:solidFill>
              </a:rPr>
              <a:t>Porucha matematických schopností</a:t>
            </a:r>
            <a:endParaRPr lang="sk-SK" sz="4400" i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>
                <a:solidFill>
                  <a:srgbClr val="00B050"/>
                </a:solidFill>
              </a:rPr>
              <a:t>Dyskalkúlia</a:t>
            </a:r>
            <a:endParaRPr lang="sk-SK" b="1" dirty="0">
              <a:solidFill>
                <a:srgbClr val="00B05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sk-SK" sz="2400" dirty="0" smtClean="0"/>
              <a:t>Prejavuje sa tým, že dieťa zaostáva v matematike, pričom jeho intelektové schopnosti sú priemerné alebo nadpriemerné.  </a:t>
            </a:r>
          </a:p>
          <a:p>
            <a:pPr>
              <a:buFont typeface="Wingdings" pitchFamily="2" charset="2"/>
              <a:buChar char="Ø"/>
            </a:pPr>
            <a:r>
              <a:rPr lang="sk-SK" sz="2400" dirty="0" smtClean="0"/>
              <a:t>Prejavuje sa nasledovnými príznakmi:</a:t>
            </a:r>
          </a:p>
          <a:p>
            <a:pPr>
              <a:buFont typeface="Wingdings" pitchFamily="2" charset="2"/>
              <a:buChar char="Ø"/>
            </a:pPr>
            <a:r>
              <a:rPr lang="sk-SK" sz="2400" dirty="0" smtClean="0"/>
              <a:t>Problémy v priestorovej orientácii.</a:t>
            </a:r>
          </a:p>
          <a:p>
            <a:pPr>
              <a:buFont typeface="Wingdings" pitchFamily="2" charset="2"/>
              <a:buChar char="Ø"/>
            </a:pPr>
            <a:r>
              <a:rPr lang="sk-SK" sz="2400" dirty="0" smtClean="0"/>
              <a:t>Nevie dobre určovať pred, za, </a:t>
            </a:r>
            <a:r>
              <a:rPr lang="sk-SK" sz="2400" dirty="0" smtClean="0"/>
              <a:t>hneď pred, </a:t>
            </a:r>
            <a:r>
              <a:rPr lang="sk-SK" sz="2400" dirty="0" smtClean="0"/>
              <a:t>hneď za, vpravo, vľavo, nad, pod.</a:t>
            </a:r>
          </a:p>
          <a:p>
            <a:pPr>
              <a:buFont typeface="Wingdings" pitchFamily="2" charset="2"/>
              <a:buChar char="Ø"/>
            </a:pPr>
            <a:r>
              <a:rPr lang="sk-SK" sz="2400" dirty="0" smtClean="0"/>
              <a:t>Problémy pri počítaní predmetov: Dieťa počíta dve množiny, ktoré sú pre nás dospelých </a:t>
            </a:r>
            <a:r>
              <a:rPr lang="sk-SK" sz="2400" dirty="0" smtClean="0"/>
              <a:t>očividne </a:t>
            </a:r>
            <a:r>
              <a:rPr lang="sk-SK" sz="2400" dirty="0" smtClean="0"/>
              <a:t>rovnaké. </a:t>
            </a:r>
          </a:p>
          <a:p>
            <a:pPr>
              <a:buFont typeface="Wingdings" pitchFamily="2" charset="2"/>
              <a:buChar char="Ø"/>
            </a:pPr>
            <a:r>
              <a:rPr lang="sk-SK" sz="2400" dirty="0" smtClean="0"/>
              <a:t>Stále znovu počíta už jednu spočítanú množinu.</a:t>
            </a:r>
          </a:p>
          <a:p>
            <a:pPr>
              <a:buFont typeface="Wingdings" pitchFamily="2" charset="2"/>
              <a:buChar char="Ø"/>
            </a:pPr>
            <a:r>
              <a:rPr lang="sk-SK" sz="2400" dirty="0" smtClean="0"/>
              <a:t>Nezvláda odhady množstva. </a:t>
            </a:r>
            <a:endParaRPr lang="sk-SK" sz="2400" dirty="0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b="1" dirty="0" smtClean="0">
                <a:solidFill>
                  <a:srgbClr val="00B050"/>
                </a:solidFill>
              </a:rPr>
              <a:t>Dyskalkúlia</a:t>
            </a:r>
            <a:endParaRPr lang="sk-SK" b="1" dirty="0">
              <a:solidFill>
                <a:srgbClr val="00B05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5256584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sk-SK" sz="2000" dirty="0" smtClean="0"/>
              <a:t>Ak sa v určitej množine preskupí počet prvkov, dieťa nechápe, že počet prvkov ostal rovnaký, a znovu množinu prepočítava.  Tieto chyby by už nemalo robiť pri nástupe do školy.</a:t>
            </a:r>
          </a:p>
          <a:p>
            <a:pPr>
              <a:buFont typeface="Wingdings" pitchFamily="2" charset="2"/>
              <a:buChar char="Ø"/>
            </a:pPr>
            <a:r>
              <a:rPr lang="sk-SK" sz="2000" dirty="0" smtClean="0"/>
              <a:t>Problémy pri vymenovaní číselnej rady: Na konci prvej triedy by nemal robiť chyby vo vzostupnej číselnej rade do 20. Nezvláda prechod cez desiatku, že po </a:t>
            </a:r>
            <a:r>
              <a:rPr lang="sk-SK" sz="2000" dirty="0" smtClean="0"/>
              <a:t>49 </a:t>
            </a:r>
            <a:r>
              <a:rPr lang="sk-SK" sz="2000" dirty="0" smtClean="0"/>
              <a:t>alebo </a:t>
            </a:r>
            <a:r>
              <a:rPr lang="sk-SK" sz="2000" dirty="0" smtClean="0"/>
              <a:t>29, </a:t>
            </a:r>
            <a:r>
              <a:rPr lang="sk-SK" sz="2000" dirty="0" smtClean="0"/>
              <a:t>aké číslo nasleduje. Robí chyby pri menovaní číselnej rady po desiatkach. Váha pri vzostupnom počítaní od daného čísla. V druhej polovici 2. </a:t>
            </a:r>
            <a:r>
              <a:rPr lang="sk-SK" sz="2000" dirty="0" smtClean="0"/>
              <a:t>ročníka </a:t>
            </a:r>
            <a:r>
              <a:rPr lang="sk-SK" sz="2000" dirty="0" smtClean="0"/>
              <a:t>by už nemalo robiť tieto chyby. </a:t>
            </a:r>
          </a:p>
          <a:p>
            <a:pPr>
              <a:buFont typeface="Wingdings" pitchFamily="2" charset="2"/>
              <a:buChar char="Ø"/>
            </a:pPr>
            <a:r>
              <a:rPr lang="sk-SK" sz="2000" dirty="0" smtClean="0"/>
              <a:t>Problémy pri sčítavaní: Deti sčítavajú pomocou prstov po </a:t>
            </a:r>
            <a:r>
              <a:rPr lang="sk-SK" sz="2000" dirty="0" smtClean="0"/>
              <a:t>jednom. </a:t>
            </a:r>
            <a:r>
              <a:rPr lang="sk-SK" sz="2000" dirty="0" smtClean="0"/>
              <a:t>Niektoré používajú aj prsty na nohách. Alebo počítajú v duchu po jednej.  Spoje sčítania si nedokážu zapamätať viac ako niekoľko dní. Robia chyby s odchýlkou  plus, mínus jedna od správneho výsledku.  Stále majú problémy sčitovať malé čísla. Významné problémy </a:t>
            </a:r>
            <a:r>
              <a:rPr lang="sk-SK" sz="2000" dirty="0" smtClean="0"/>
              <a:t>nastávajú, </a:t>
            </a:r>
            <a:r>
              <a:rPr lang="sk-SK" sz="2000" dirty="0" smtClean="0"/>
              <a:t>keď sa učia prechod cez 10.  Rozklad čísel. Aj keď im to učiteľ vysvetľuje a názorne ukazuje napr. na počítadle, len ťažko to chápu. Namiesto rozkladu všetko dopočítavajú po jednej.</a:t>
            </a:r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b="1" dirty="0" smtClean="0">
                <a:solidFill>
                  <a:srgbClr val="00B050"/>
                </a:solidFill>
              </a:rPr>
              <a:t>Dyskalkúlia</a:t>
            </a:r>
            <a:endParaRPr lang="sk-SK" b="1" dirty="0">
              <a:solidFill>
                <a:srgbClr val="00B05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11256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sk-SK" sz="2400" dirty="0" smtClean="0"/>
              <a:t>Problémy s odčítaním: Dieťa používa väčšinou doplňujúce sčítanie, to znamená, že s úlohami na odčítanie zaobchádza ako s neúplnými úlohami na sčítanie. Napr. príklad </a:t>
            </a:r>
            <a:r>
              <a:rPr lang="sk-SK" sz="2400" dirty="0" smtClean="0"/>
              <a:t>12 - 5 </a:t>
            </a:r>
            <a:r>
              <a:rPr lang="sk-SK" sz="2400" dirty="0" smtClean="0"/>
              <a:t>rieši ako  </a:t>
            </a:r>
            <a:r>
              <a:rPr lang="sk-SK" sz="2400" dirty="0" smtClean="0"/>
              <a:t>5 + </a:t>
            </a:r>
            <a:r>
              <a:rPr lang="sk-SK" sz="2400" dirty="0" smtClean="0"/>
              <a:t>?= 12.</a:t>
            </a:r>
          </a:p>
          <a:p>
            <a:pPr>
              <a:buFont typeface="Wingdings" pitchFamily="2" charset="2"/>
              <a:buChar char="Ø"/>
            </a:pPr>
            <a:r>
              <a:rPr lang="sk-SK" sz="2400" dirty="0" smtClean="0"/>
              <a:t>Dieťa občas zamieňa čísla </a:t>
            </a:r>
            <a:r>
              <a:rPr lang="sk-SK" sz="2400" dirty="0" smtClean="0"/>
              <a:t>12 - 4 </a:t>
            </a:r>
            <a:r>
              <a:rPr lang="sk-SK" sz="2400" dirty="0" smtClean="0"/>
              <a:t>alebo </a:t>
            </a:r>
            <a:r>
              <a:rPr lang="sk-SK" sz="2400" dirty="0" smtClean="0"/>
              <a:t>4 - 12</a:t>
            </a:r>
            <a:r>
              <a:rPr lang="sk-SK" sz="2400" dirty="0" smtClean="0"/>
              <a:t>, to je pre neho jedno.</a:t>
            </a:r>
          </a:p>
          <a:p>
            <a:pPr>
              <a:buFont typeface="Wingdings" pitchFamily="2" charset="2"/>
              <a:buChar char="Ø"/>
            </a:pPr>
            <a:r>
              <a:rPr lang="sk-SK" sz="2400" dirty="0" smtClean="0"/>
              <a:t>Výsledky ku ktorým prichádza sa od správnych odlišujú o </a:t>
            </a:r>
            <a:r>
              <a:rPr lang="sk-SK" sz="2400" dirty="0" smtClean="0"/>
              <a:t>+ –1  </a:t>
            </a:r>
            <a:r>
              <a:rPr lang="sk-SK" sz="2400" dirty="0" smtClean="0"/>
              <a:t>alebo </a:t>
            </a:r>
            <a:r>
              <a:rPr lang="sk-SK" sz="2400" dirty="0" smtClean="0"/>
              <a:t>+ - 2</a:t>
            </a:r>
            <a:r>
              <a:rPr lang="sk-SK" sz="2400" dirty="0" smtClean="0"/>
              <a:t>. </a:t>
            </a:r>
          </a:p>
          <a:p>
            <a:pPr>
              <a:buFont typeface="Wingdings" pitchFamily="2" charset="2"/>
              <a:buChar char="Ø"/>
            </a:pPr>
            <a:r>
              <a:rPr lang="sk-SK" sz="2400" dirty="0" smtClean="0"/>
              <a:t>Dieťa robí zdanlivo </a:t>
            </a:r>
            <a:r>
              <a:rPr lang="sk-SK" sz="2400" dirty="0" err="1" smtClean="0"/>
              <a:t>nezaraditeľné</a:t>
            </a:r>
            <a:r>
              <a:rPr lang="sk-SK" sz="2400" dirty="0" smtClean="0"/>
              <a:t> chyby napr. </a:t>
            </a:r>
            <a:r>
              <a:rPr lang="sk-SK" sz="2400" dirty="0" smtClean="0"/>
              <a:t>62 – 5 = </a:t>
            </a:r>
            <a:r>
              <a:rPr lang="sk-SK" sz="2400" dirty="0" smtClean="0"/>
              <a:t>39 alebo </a:t>
            </a:r>
            <a:r>
              <a:rPr lang="sk-SK" sz="2400" dirty="0" smtClean="0"/>
              <a:t>57 – 4 = 35</a:t>
            </a:r>
            <a:endParaRPr lang="sk-SK" sz="2400" dirty="0" smtClean="0"/>
          </a:p>
          <a:p>
            <a:pPr>
              <a:buFont typeface="Wingdings" pitchFamily="2" charset="2"/>
              <a:buChar char="Ø"/>
            </a:pPr>
            <a:r>
              <a:rPr lang="sk-SK" sz="2400" dirty="0" smtClean="0"/>
              <a:t>Má pri odčítaní zdanlivo bezdôvodné výkonnostné  výkyvy.</a:t>
            </a:r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b="1" dirty="0" smtClean="0">
                <a:solidFill>
                  <a:srgbClr val="00B050"/>
                </a:solidFill>
              </a:rPr>
              <a:t>Dyskalkúlia</a:t>
            </a:r>
            <a:endParaRPr lang="sk-SK" b="1" dirty="0">
              <a:solidFill>
                <a:srgbClr val="00B05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711349"/>
            <a:ext cx="82296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sk-SK" sz="2400" dirty="0" smtClean="0"/>
              <a:t>Problémy s násobením a delením. Rad násobkov si pamätá len krátko, alebo vôbec. Nemá žiadne názorné predstavy pre násobenie. Nechápe princípu násobenia. Má problémy s delením, nechápe princíp delenia. Násobilku a </a:t>
            </a:r>
            <a:r>
              <a:rPr lang="sk-SK" sz="2400" dirty="0" err="1" smtClean="0"/>
              <a:t>delilku</a:t>
            </a:r>
            <a:r>
              <a:rPr lang="sk-SK" sz="2400" dirty="0" smtClean="0"/>
              <a:t> sa učia veľmi dlho v porovnaní s ostatnými žiakmi. Nevie si ju </a:t>
            </a:r>
            <a:r>
              <a:rPr lang="sk-SK" sz="2400" dirty="0" smtClean="0"/>
              <a:t>zapamätať, </a:t>
            </a:r>
            <a:r>
              <a:rPr lang="sk-SK" sz="2400" dirty="0" smtClean="0"/>
              <a:t>aj keď ju precvičuje.</a:t>
            </a:r>
          </a:p>
          <a:p>
            <a:pPr>
              <a:buFont typeface="Wingdings" pitchFamily="2" charset="2"/>
              <a:buChar char="Ø"/>
            </a:pPr>
            <a:r>
              <a:rPr lang="sk-SK" sz="2400" dirty="0" smtClean="0"/>
              <a:t>Desiatková sústava. Nechápe desiatkovú sústavu. Nechápe ako sa členia jednotky, desiatky, stovky a tisícky. Obracia poradie číslic v čísle a nechápe ani význam číslic v čísle. Dieťa chápe číslo ako sled číslic a nie ako jednotlivé hodnoty.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b="1" dirty="0" smtClean="0">
                <a:solidFill>
                  <a:srgbClr val="00B050"/>
                </a:solidFill>
              </a:rPr>
              <a:t>Dyskalkúlia</a:t>
            </a:r>
            <a:endParaRPr lang="sk-SK" b="1" dirty="0">
              <a:solidFill>
                <a:srgbClr val="00B05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sk-SK" sz="2200" dirty="0" smtClean="0"/>
              <a:t>Písomné počítanie. Písomné výpočty odporujú vnímaniu dieťaťa a redukujú čísla na bezvýznamné reťazce značiek. Nemusí si pri tom uvedomovať desiatkovú sústavu a význam čísiel. Dieťa trvalo robí chyby v jednotlivých krokoch. Nevie si zodpovedajúci spôsob zapamätať. Ani nezbadá, že výsledok je nezmyslený. Napríklad pri odčítaní, že výsledok je väčší ako východzie číslo. </a:t>
            </a:r>
          </a:p>
          <a:p>
            <a:pPr>
              <a:buFont typeface="Wingdings" pitchFamily="2" charset="2"/>
              <a:buChar char="Ø"/>
            </a:pPr>
            <a:r>
              <a:rPr lang="sk-SK" sz="2200" dirty="0" smtClean="0"/>
              <a:t>Počítanie spamäti. Počíta veľmi dlho, vychádzajú mu zlé výsledky. Zlé výkony pri pamäťovom počítaní sú u dyskalkulikov  veľmi nápadné. Majú veľmi slabú krátkodobú pamäť. </a:t>
            </a:r>
          </a:p>
          <a:p>
            <a:pPr>
              <a:buFont typeface="Wingdings" pitchFamily="2" charset="2"/>
              <a:buChar char="Ø"/>
            </a:pPr>
            <a:r>
              <a:rPr lang="sk-SK" sz="2200" dirty="0" smtClean="0"/>
              <a:t>Slovné úlohy. K ich riešeniu používa zlé </a:t>
            </a:r>
            <a:r>
              <a:rPr lang="sk-SK" sz="2200" dirty="0" smtClean="0"/>
              <a:t>čísla </a:t>
            </a:r>
            <a:r>
              <a:rPr lang="sk-SK" sz="2200" dirty="0" smtClean="0"/>
              <a:t>alebo zlé počtové operácie, alebo počíta nezmyslene. Nereálne výsledky nerozpozná.</a:t>
            </a:r>
          </a:p>
          <a:p>
            <a:pPr>
              <a:buFont typeface="Wingdings" pitchFamily="2" charset="2"/>
              <a:buChar char="Ø"/>
            </a:pPr>
            <a:r>
              <a:rPr lang="sk-SK" sz="2200" dirty="0" smtClean="0"/>
              <a:t>Orientácia v čase. Má problém orientovať sa v čase. Nepozná hodiny. Ani </a:t>
            </a:r>
            <a:r>
              <a:rPr lang="sk-SK" sz="2200" dirty="0" smtClean="0"/>
              <a:t>nevie, </a:t>
            </a:r>
            <a:r>
              <a:rPr lang="sk-SK" sz="2200" dirty="0" smtClean="0"/>
              <a:t>koľko je hodín. A to aj na druhom stupni ZŠ.</a:t>
            </a:r>
            <a:endParaRPr lang="sk-SK" sz="2200" dirty="0"/>
          </a:p>
        </p:txBody>
      </p:sp>
    </p:spTree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35</Words>
  <Application>Microsoft Office PowerPoint</Application>
  <PresentationFormat>Prezentácia na obrazovke (4:3)</PresentationFormat>
  <Paragraphs>30</Paragraphs>
  <Slides>6</Slides>
  <Notes>2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Motív Office</vt:lpstr>
      <vt:lpstr>Dyskalkúlia</vt:lpstr>
      <vt:lpstr>Dyskalkúlia</vt:lpstr>
      <vt:lpstr>Dyskalkúlia</vt:lpstr>
      <vt:lpstr>Dyskalkúlia</vt:lpstr>
      <vt:lpstr>Dyskalkúlia</vt:lpstr>
      <vt:lpstr>Dyskalkúlia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Aspergerov syndróm</dc:title>
  <dc:creator>Zuzu</dc:creator>
  <cp:lastModifiedBy>Používateľ systému Windows</cp:lastModifiedBy>
  <cp:revision>12</cp:revision>
  <dcterms:created xsi:type="dcterms:W3CDTF">2018-02-11T15:12:50Z</dcterms:created>
  <dcterms:modified xsi:type="dcterms:W3CDTF">2018-02-14T12:38:02Z</dcterms:modified>
</cp:coreProperties>
</file>