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AA102-FD40-4B6D-B462-C0B7F8A7E2F7}" type="datetimeFigureOut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AADA2-AD05-4166-880E-73D371D7897B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AADA2-AD05-4166-880E-73D371D7897B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9A1E-83EC-4131-8620-ADB32CE93883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9C3-B23A-449D-B6B8-227C8D778216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8BDAD-60E3-4330-BE26-0E2E1B883BB7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077F-2D59-4865-9A80-BCDB7F396C3C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435D-FEF0-4C3D-BDF3-755BFE3E69D3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22E0-3471-48FB-9E21-55F7D1536AE7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37C5-1317-41C3-A33E-9872C0958748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24BC-15D2-488D-A812-507B8F735D2A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5A3E-EAD9-46BB-B4DD-D55380FAC60B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246D-32EE-42D1-813E-37373257789E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356D-DE39-4CBC-9DBB-7135E23ADA96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6D7B6-5F49-4452-8B38-40446A8420DD}" type="datetime1">
              <a:rPr lang="sk-SK" smtClean="0"/>
              <a:pPr/>
              <a:t>14. 2. 2018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7E833-1774-472F-971B-727A8EECE11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6600" b="1" dirty="0" smtClean="0">
                <a:solidFill>
                  <a:schemeClr val="accent6">
                    <a:lumMod val="50000"/>
                  </a:schemeClr>
                </a:solidFill>
              </a:rPr>
              <a:t>Aspergerov syndróm</a:t>
            </a:r>
            <a:endParaRPr lang="sk-SK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4400" i="1" dirty="0" smtClean="0">
                <a:solidFill>
                  <a:srgbClr val="FF0000"/>
                </a:solidFill>
              </a:rPr>
              <a:t>Zmes čudáctva a talentu</a:t>
            </a:r>
            <a:endParaRPr lang="sk-SK" sz="4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00B050"/>
                </a:solidFill>
              </a:rPr>
              <a:t>Aspergerov syndróm (AS)</a:t>
            </a:r>
            <a:endParaRPr lang="sk-SK" b="1" dirty="0">
              <a:solidFill>
                <a:srgbClr val="00B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k-SK" sz="2600" dirty="0"/>
              <a:t>Priraďuje sa mu aj diagnóza </a:t>
            </a:r>
            <a:r>
              <a:rPr lang="sk-SK" sz="2600" dirty="0" smtClean="0"/>
              <a:t>vysoko funkčný </a:t>
            </a:r>
            <a:r>
              <a:rPr lang="sk-SK" sz="2600" dirty="0"/>
              <a:t>autizmus. </a:t>
            </a:r>
          </a:p>
          <a:p>
            <a:pPr>
              <a:buFont typeface="Wingdings" pitchFamily="2" charset="2"/>
              <a:buChar char="Ø"/>
            </a:pPr>
            <a:r>
              <a:rPr lang="sk-SK" sz="2600" dirty="0"/>
              <a:t>Vyskytuje sa častejšie u chlapcov ako u dievčat.  </a:t>
            </a:r>
            <a:endParaRPr lang="sk-SK" sz="2600" dirty="0" smtClean="0"/>
          </a:p>
          <a:p>
            <a:pPr>
              <a:buNone/>
            </a:pPr>
            <a:r>
              <a:rPr lang="sk-SK" sz="2600" dirty="0"/>
              <a:t>	</a:t>
            </a:r>
            <a:r>
              <a:rPr lang="sk-SK" sz="2600" dirty="0" smtClean="0"/>
              <a:t>V</a:t>
            </a:r>
            <a:r>
              <a:rPr lang="sk-SK" sz="2600" dirty="0"/>
              <a:t> pomere </a:t>
            </a:r>
            <a:r>
              <a:rPr lang="sk-SK" sz="2600" dirty="0" smtClean="0"/>
              <a:t>4 : </a:t>
            </a:r>
            <a:r>
              <a:rPr lang="sk-SK" sz="2600" dirty="0"/>
              <a:t>1. U dievčat sú znaky menej nápadné. </a:t>
            </a:r>
          </a:p>
          <a:p>
            <a:pPr>
              <a:buFont typeface="Wingdings" pitchFamily="2" charset="2"/>
              <a:buChar char="Ø"/>
            </a:pPr>
            <a:r>
              <a:rPr lang="sk-SK" sz="2600" dirty="0"/>
              <a:t>Jedným z príznakov AS je </a:t>
            </a:r>
            <a:r>
              <a:rPr lang="sk-SK" sz="2600" dirty="0" smtClean="0"/>
              <a:t>nedostatok </a:t>
            </a:r>
            <a:r>
              <a:rPr lang="sk-SK" sz="2600" dirty="0"/>
              <a:t>empatie. Takýto človek nevie primeraným spôsobom prejavovať vlastné pocity, emócie druhých ľudí ho mätú. Nevie z tvárí vyčítať emócie, </a:t>
            </a:r>
            <a:r>
              <a:rPr lang="sk-SK" sz="2600" dirty="0" smtClean="0"/>
              <a:t>nevie, </a:t>
            </a:r>
            <a:r>
              <a:rPr lang="sk-SK" sz="2600" dirty="0"/>
              <a:t>ako sa kto cíti.</a:t>
            </a:r>
          </a:p>
          <a:p>
            <a:pPr>
              <a:buFont typeface="Wingdings" pitchFamily="2" charset="2"/>
              <a:buChar char="Ø"/>
            </a:pPr>
            <a:r>
              <a:rPr lang="sk-SK" sz="2600" dirty="0"/>
              <a:t>Ďalším príznakom sú obmedzené sociálne schopnosti. Stránia sa spolužiakov, majú málo kamarátov. Nevedia dobre komunikovať s ostatnými, nevedia dobre dešifrovať neverbálnu komunikáciu. Nevedia nadväzovať a udržať si priateľstvo</a:t>
            </a:r>
            <a:r>
              <a:rPr lang="sk-SK" sz="2600" dirty="0" smtClean="0"/>
              <a:t>.</a:t>
            </a:r>
            <a:endParaRPr lang="sk-SK" sz="26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rgbClr val="00B050"/>
                </a:solidFill>
              </a:rPr>
              <a:t>Aspergerov syndróm (AS)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104256"/>
            <a:ext cx="8229600" cy="31249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k-SK" sz="2400" dirty="0"/>
              <a:t>Reč je pedantsky presná. Vyjadrujú sa ako hovoriace slovníky. Vedú monológ a nie dialóg. Výroky druhých si vysvetľujú doslovne. Nevedia rozlíšiť </a:t>
            </a:r>
            <a:r>
              <a:rPr lang="sk-SK" sz="2400" dirty="0" smtClean="0"/>
              <a:t>vtip </a:t>
            </a:r>
            <a:r>
              <a:rPr lang="sk-SK" sz="2400" dirty="0"/>
              <a:t>alebo iróniu.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/>
              <a:t>Sú prehnane </a:t>
            </a:r>
            <a:r>
              <a:rPr lang="sk-SK" sz="2400" dirty="0" smtClean="0"/>
              <a:t>citliví </a:t>
            </a:r>
            <a:r>
              <a:rPr lang="sk-SK" sz="2400" dirty="0"/>
              <a:t>na kritiku a majú strach zo zlyhania.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/>
              <a:t>Venujú sa intenzívne jednému </a:t>
            </a:r>
            <a:r>
              <a:rPr lang="sk-SK" sz="2400" dirty="0" smtClean="0"/>
              <a:t>záujmu - </a:t>
            </a:r>
            <a:r>
              <a:rPr lang="sk-SK" sz="2400" dirty="0"/>
              <a:t>napr. zvieratám, dopravným prostriedkom. Týmto záujmom sú pohltení a venujú mu všetok voľný čas a o ničom inom nerozprávajú</a:t>
            </a:r>
            <a:r>
              <a:rPr lang="sk-SK" sz="2400" dirty="0" smtClean="0"/>
              <a:t>.</a:t>
            </a:r>
            <a:endParaRPr lang="sk-SK" sz="2400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rgbClr val="00B050"/>
                </a:solidFill>
              </a:rPr>
              <a:t>Aspergerov syndróm (AS)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12568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sk-SK" sz="4400" dirty="0"/>
              <a:t>Majú nerovnomerne rozložené schopnosti. Majú napr. výbornú dlhodobú pamäť a intenzívne </a:t>
            </a:r>
            <a:r>
              <a:rPr lang="sk-SK" sz="4400" dirty="0" smtClean="0"/>
              <a:t>sústredenie, ale </a:t>
            </a:r>
            <a:r>
              <a:rPr lang="sk-SK" sz="4400" dirty="0"/>
              <a:t>iba v súvislosti s </a:t>
            </a:r>
            <a:r>
              <a:rPr lang="sk-SK" sz="4400" dirty="0" smtClean="0"/>
              <a:t>vecami, </a:t>
            </a:r>
            <a:r>
              <a:rPr lang="sk-SK" sz="4400" dirty="0"/>
              <a:t>ktoré ich zaujímajú. Často používajú nezvyčajné riešenia určitých problémov. K </a:t>
            </a:r>
            <a:r>
              <a:rPr lang="sk-SK" sz="4400" dirty="0" smtClean="0"/>
              <a:t>činnostiam, </a:t>
            </a:r>
            <a:r>
              <a:rPr lang="sk-SK" sz="4400" dirty="0"/>
              <a:t>ktoré ich </a:t>
            </a:r>
            <a:r>
              <a:rPr lang="sk-SK" sz="4400" dirty="0" smtClean="0"/>
              <a:t>nezaujímajú, </a:t>
            </a:r>
            <a:r>
              <a:rPr lang="sk-SK" sz="4400" dirty="0"/>
              <a:t>majú nulovú motiváciu.</a:t>
            </a:r>
          </a:p>
          <a:p>
            <a:pPr>
              <a:buFont typeface="Wingdings" pitchFamily="2" charset="2"/>
              <a:buChar char="Ø"/>
            </a:pPr>
            <a:r>
              <a:rPr lang="sk-SK" sz="4400" dirty="0"/>
              <a:t>Často sa u nich prejavujú poruchy učenia a bývajú </a:t>
            </a:r>
            <a:r>
              <a:rPr lang="sk-SK" sz="4400" dirty="0" smtClean="0"/>
              <a:t>nemotorní. </a:t>
            </a:r>
            <a:r>
              <a:rPr lang="sk-SK" sz="4400" dirty="0"/>
              <a:t>Majú problémy s koordináciou, rovnováhou. Môžu mať aj problémy s písmom a rukopisom.</a:t>
            </a:r>
          </a:p>
          <a:p>
            <a:pPr>
              <a:buFont typeface="Wingdings" pitchFamily="2" charset="2"/>
              <a:buChar char="Ø"/>
            </a:pPr>
            <a:r>
              <a:rPr lang="sk-SK" sz="4400" dirty="0"/>
              <a:t>Dlhodobú pamäť majú veľmi dobrú, vedia si vybaviť podrobnosti z minulosti. Majú fotografickú pamäť.</a:t>
            </a:r>
          </a:p>
          <a:p>
            <a:pPr>
              <a:buFont typeface="Wingdings" pitchFamily="2" charset="2"/>
              <a:buChar char="Ø"/>
            </a:pPr>
            <a:r>
              <a:rPr lang="sk-SK" sz="4400" dirty="0"/>
              <a:t>Majú veľmi citlivé zmysly. Jedinec s AS vníma bežné podnety ako neúnosne silné. Len očakávanie, že sa podnet náhle objaví  v ňom dokáže vyvolať nezvládateľnú úzkosť a paniku. K najbežnejším abnormalitám patrí </a:t>
            </a:r>
            <a:r>
              <a:rPr lang="sk-SK" sz="4400" dirty="0" smtClean="0"/>
              <a:t>precitlivenosť </a:t>
            </a:r>
            <a:r>
              <a:rPr lang="sk-SK" sz="4400" dirty="0"/>
              <a:t>na zvuky a dotyky. Niekedy aj na chuť, intenzitu svetla a na vône. Hluk neznášajú.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rgbClr val="00B050"/>
                </a:solidFill>
              </a:rPr>
              <a:t>Aspergerov syndróm (AS)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sk-SK" sz="3100" dirty="0"/>
              <a:t>V každodennej činnosti majú zavedené rituály. Majú radi nemenný </a:t>
            </a:r>
            <a:r>
              <a:rPr lang="sk-SK" sz="3100" dirty="0" smtClean="0"/>
              <a:t>režim, </a:t>
            </a:r>
            <a:r>
              <a:rPr lang="sk-SK" sz="3100" dirty="0"/>
              <a:t>presne vymedzené časy a cestičky. Dodáva im to istotu a poriadok vo svete, ktorý sa im zdá byť neprehľadný. Veľký problém je pre nich prispôsobovať sa zmenám.</a:t>
            </a:r>
          </a:p>
          <a:p>
            <a:pPr>
              <a:buFont typeface="Wingdings" pitchFamily="2" charset="2"/>
              <a:buChar char="Ø"/>
            </a:pPr>
            <a:r>
              <a:rPr lang="sk-SK" sz="3100" dirty="0"/>
              <a:t>V dospievaní si jedinec s AS začne </a:t>
            </a:r>
            <a:r>
              <a:rPr lang="sk-SK" sz="3100" dirty="0" smtClean="0"/>
              <a:t>uvedomovať, </a:t>
            </a:r>
            <a:r>
              <a:rPr lang="sk-SK" sz="3100" dirty="0"/>
              <a:t>že mu chýba spoločnosť a začne ju vyhľadávať. Chce sa zapojiť do aktivít so </a:t>
            </a:r>
            <a:r>
              <a:rPr lang="sk-SK" sz="3100" dirty="0" smtClean="0"/>
              <a:t>spolužiakmi, </a:t>
            </a:r>
            <a:r>
              <a:rPr lang="sk-SK" sz="3100" dirty="0"/>
              <a:t>ale pre jeho zvláštne správanie ho ostatní odmietajú a vysmievajú. To ho môže dostať až do stavu depresie.</a:t>
            </a:r>
          </a:p>
          <a:p>
            <a:pPr>
              <a:buFont typeface="Wingdings" pitchFamily="2" charset="2"/>
              <a:buChar char="Ø"/>
            </a:pPr>
            <a:r>
              <a:rPr lang="sk-SK" sz="3100" dirty="0"/>
              <a:t>Mávajú aj pocity intenzívnej úzkosti. Napríklad prestávky bývajú pre žiakov s AS veľmi záťažové. Pre nich to je zmes hluku a rôznych aktivít. Tak isto je pre nich stresujúca aj cesta </a:t>
            </a:r>
            <a:r>
              <a:rPr lang="sk-SK" sz="3100" dirty="0" smtClean="0"/>
              <a:t>mestskou </a:t>
            </a:r>
            <a:r>
              <a:rPr lang="sk-SK" sz="3100" dirty="0"/>
              <a:t>dopravou. 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solidFill>
                  <a:srgbClr val="00B050"/>
                </a:solidFill>
              </a:rPr>
              <a:t>Aspergerov </a:t>
            </a:r>
            <a:r>
              <a:rPr lang="sk-SK" b="1" dirty="0">
                <a:solidFill>
                  <a:srgbClr val="00B050"/>
                </a:solidFill>
              </a:rPr>
              <a:t>syndróm (AS)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k-SK" sz="2600" dirty="0"/>
              <a:t>Úzkosť vyvoláva sociálny kontakt, škola, zmyslové podnety, </a:t>
            </a:r>
            <a:r>
              <a:rPr lang="sk-SK" sz="2600" dirty="0" smtClean="0"/>
              <a:t>zmeny - </a:t>
            </a:r>
            <a:r>
              <a:rPr lang="sk-SK" sz="2600" dirty="0"/>
              <a:t>všetko spolu.  Redukuje ju tým, že sa veľmi intenzívne začne venovať svojim záľubám, ešte viac trvá na svojich rituáloch a dochádza k zvýrazneniu prejavov AS. Vtedy by mohol dostať pár dní voľna zo </a:t>
            </a:r>
            <a:r>
              <a:rPr lang="sk-SK" sz="2600" dirty="0" smtClean="0"/>
              <a:t>školy, </a:t>
            </a:r>
            <a:r>
              <a:rPr lang="sk-SK" sz="2600" dirty="0"/>
              <a:t>aby si mohol odpočinúť.</a:t>
            </a:r>
          </a:p>
          <a:p>
            <a:pPr>
              <a:buFont typeface="Wingdings" pitchFamily="2" charset="2"/>
              <a:buChar char="Ø"/>
            </a:pPr>
            <a:r>
              <a:rPr lang="sk-SK" sz="2600" dirty="0"/>
              <a:t>Dôležité </a:t>
            </a:r>
            <a:r>
              <a:rPr lang="sk-SK" sz="2600" dirty="0" smtClean="0"/>
              <a:t>je, </a:t>
            </a:r>
            <a:r>
              <a:rPr lang="sk-SK" sz="2600" dirty="0"/>
              <a:t>aby mohol žiak s AS vyhľadať u učiteľa individuálnu pomoc, aby mal čas iba na neho. Ideálne by </a:t>
            </a:r>
            <a:r>
              <a:rPr lang="sk-SK" sz="2600" dirty="0" smtClean="0"/>
              <a:t>bolo, </a:t>
            </a:r>
            <a:r>
              <a:rPr lang="sk-SK" sz="2600" dirty="0"/>
              <a:t>keby mohol mať </a:t>
            </a:r>
            <a:r>
              <a:rPr lang="sk-SK" sz="2600" dirty="0" smtClean="0"/>
              <a:t>asistenta, </a:t>
            </a:r>
            <a:r>
              <a:rPr lang="sk-SK" sz="2600" dirty="0"/>
              <a:t>a ak nie sú </a:t>
            </a:r>
            <a:r>
              <a:rPr lang="sk-SK" sz="2600" dirty="0" smtClean="0"/>
              <a:t>možnosti, </a:t>
            </a:r>
            <a:r>
              <a:rPr lang="sk-SK" sz="2600" dirty="0"/>
              <a:t>tak aspoň občasnú pomoc od spolužiaka. </a:t>
            </a:r>
          </a:p>
          <a:p>
            <a:pPr>
              <a:buFont typeface="Wingdings" pitchFamily="2" charset="2"/>
              <a:buChar char="Ø"/>
            </a:pPr>
            <a:r>
              <a:rPr lang="sk-SK" sz="2600" dirty="0"/>
              <a:t>Vzhľadom k vrstovníkom majú dospievajúci s AS oneskorený citový vývin, dospievajú neskôr. Nemajú rovnaké záujmy ako ostatní adolescenti. </a:t>
            </a:r>
          </a:p>
          <a:p>
            <a:endParaRPr lang="sk-SK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rgbClr val="00B050"/>
                </a:solidFill>
              </a:rPr>
              <a:t>Aspergerov syndróm (AS)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75679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k-SK" sz="2400" dirty="0"/>
              <a:t>Lekár Hans Asperger napísal: Zdá sa, že pre úspech vo vede alebo umení je aspoň trochu autizmu potrebného. </a:t>
            </a:r>
          </a:p>
          <a:p>
            <a:pPr>
              <a:buFont typeface="Wingdings" pitchFamily="2" charset="2"/>
              <a:buChar char="Ø"/>
            </a:pPr>
            <a:r>
              <a:rPr lang="sk-SK" sz="2400" dirty="0"/>
              <a:t>Veľký pokrok v týchto oblastiach musíme pripísať mnohým jedincom s AS.</a:t>
            </a:r>
          </a:p>
        </p:txBody>
      </p:sp>
      <p:pic>
        <p:nvPicPr>
          <p:cNvPr id="4" name="Obrázok 3" descr="Beethov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3573016"/>
            <a:ext cx="2466975" cy="1847850"/>
          </a:xfrm>
          <a:prstGeom prst="rect">
            <a:avLst/>
          </a:prstGeom>
        </p:spPr>
      </p:pic>
      <p:pic>
        <p:nvPicPr>
          <p:cNvPr id="5" name="Obrázok 4" descr="newt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221088"/>
            <a:ext cx="2466975" cy="1847850"/>
          </a:xfrm>
          <a:prstGeom prst="rect">
            <a:avLst/>
          </a:prstGeom>
        </p:spPr>
      </p:pic>
      <p:pic>
        <p:nvPicPr>
          <p:cNvPr id="6" name="Obrázok 5" descr="einstei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2924944"/>
            <a:ext cx="2552700" cy="1790700"/>
          </a:xfrm>
          <a:prstGeom prst="rect">
            <a:avLst/>
          </a:prstGeom>
        </p:spPr>
      </p:pic>
      <p:pic>
        <p:nvPicPr>
          <p:cNvPr id="7" name="Obrázok 6" descr="job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0152" y="4869160"/>
            <a:ext cx="2705100" cy="1685925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136</Words>
  <Application>Microsoft Office PowerPoint</Application>
  <PresentationFormat>Prezentácia na obrazovke (4:3)</PresentationFormat>
  <Paragraphs>29</Paragraphs>
  <Slides>7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Motív Office</vt:lpstr>
      <vt:lpstr>Aspergerov syndróm</vt:lpstr>
      <vt:lpstr>Aspergerov syndróm (AS)</vt:lpstr>
      <vt:lpstr>Aspergerov syndróm (AS)</vt:lpstr>
      <vt:lpstr>Aspergerov syndróm (AS)</vt:lpstr>
      <vt:lpstr>Aspergerov syndróm (AS)</vt:lpstr>
      <vt:lpstr>Aspergerov syndróm (AS)</vt:lpstr>
      <vt:lpstr>Aspergerov syndróm (AS)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Aspergerov syndróm</dc:title>
  <dc:creator>Zuzu</dc:creator>
  <cp:lastModifiedBy>Používateľ systému Windows</cp:lastModifiedBy>
  <cp:revision>8</cp:revision>
  <dcterms:created xsi:type="dcterms:W3CDTF">2018-02-11T15:12:50Z</dcterms:created>
  <dcterms:modified xsi:type="dcterms:W3CDTF">2018-02-14T10:37:53Z</dcterms:modified>
</cp:coreProperties>
</file>